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3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T Travels Bold Italics" panose="020B0604020202020204" charset="0"/>
      <p:regular r:id="rId22"/>
    </p:embeddedFont>
    <p:embeddedFont>
      <p:font typeface="TT Travels" panose="020B0604020202020204" charset="0"/>
      <p:regular r:id="rId23"/>
    </p:embeddedFont>
    <p:embeddedFont>
      <p:font typeface="TT Travels Bold" panose="02000803040000020004" pitchFamily="2" charset="0"/>
      <p:bold r:id="rId24"/>
    </p:embeddedFont>
    <p:embeddedFont>
      <p:font typeface="Montserrat" panose="020B0604020202020204" charset="0"/>
      <p:regular r:id="rId25"/>
    </p:embeddedFont>
    <p:embeddedFont>
      <p:font typeface="Montserrat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2789" y="6730085"/>
            <a:ext cx="3026378" cy="618813"/>
            <a:chOff x="0" y="0"/>
            <a:chExt cx="4035170" cy="8250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983224" cy="825084"/>
              <a:chOff x="0" y="0"/>
              <a:chExt cx="720336" cy="1492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0336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720336" h="149210">
                    <a:moveTo>
                      <a:pt x="74605" y="0"/>
                    </a:moveTo>
                    <a:lnTo>
                      <a:pt x="645731" y="0"/>
                    </a:lnTo>
                    <a:cubicBezTo>
                      <a:pt x="686934" y="0"/>
                      <a:pt x="720336" y="33402"/>
                      <a:pt x="720336" y="74605"/>
                    </a:cubicBezTo>
                    <a:lnTo>
                      <a:pt x="720336" y="74605"/>
                    </a:lnTo>
                    <a:cubicBezTo>
                      <a:pt x="720336" y="115808"/>
                      <a:pt x="686934" y="149210"/>
                      <a:pt x="645731" y="149210"/>
                    </a:cubicBezTo>
                    <a:lnTo>
                      <a:pt x="74605" y="149210"/>
                    </a:lnTo>
                    <a:cubicBezTo>
                      <a:pt x="33402" y="149210"/>
                      <a:pt x="0" y="115808"/>
                      <a:pt x="0" y="74605"/>
                    </a:cubicBezTo>
                    <a:lnTo>
                      <a:pt x="0" y="74605"/>
                    </a:lnTo>
                    <a:cubicBezTo>
                      <a:pt x="0" y="33402"/>
                      <a:pt x="33402" y="0"/>
                      <a:pt x="746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15FF">
                      <a:alpha val="100000"/>
                    </a:srgbClr>
                  </a:gs>
                  <a:gs pos="50000">
                    <a:srgbClr val="F55BFA">
                      <a:alpha val="100000"/>
                    </a:srgbClr>
                  </a:gs>
                  <a:gs pos="100000">
                    <a:srgbClr val="FF2B8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720336" cy="1873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9533" y="145277"/>
              <a:ext cx="3995637" cy="46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5"/>
                </a:lnSpc>
                <a:spcBef>
                  <a:spcPct val="0"/>
                </a:spcBef>
              </a:pPr>
              <a:r>
                <a:rPr lang="en-US" sz="2075" b="1" spc="4" dirty="0" err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Начать</a:t>
              </a:r>
              <a:r>
                <a:rPr lang="en-US" sz="2075" b="1" spc="4" dirty="0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 </a:t>
              </a:r>
              <a:r>
                <a:rPr lang="en-US" sz="2075" b="1" spc="4" dirty="0" err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генерацию</a:t>
              </a:r>
              <a:endParaRPr lang="en-US" sz="2075" b="1" spc="4" dirty="0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28876" y="719294"/>
            <a:ext cx="3026378" cy="618813"/>
            <a:chOff x="0" y="0"/>
            <a:chExt cx="4035170" cy="82508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983224" cy="825084"/>
              <a:chOff x="0" y="0"/>
              <a:chExt cx="720336" cy="1492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20336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720336" h="149210">
                    <a:moveTo>
                      <a:pt x="74605" y="0"/>
                    </a:moveTo>
                    <a:lnTo>
                      <a:pt x="645731" y="0"/>
                    </a:lnTo>
                    <a:cubicBezTo>
                      <a:pt x="686934" y="0"/>
                      <a:pt x="720336" y="33402"/>
                      <a:pt x="720336" y="74605"/>
                    </a:cubicBezTo>
                    <a:lnTo>
                      <a:pt x="720336" y="74605"/>
                    </a:lnTo>
                    <a:cubicBezTo>
                      <a:pt x="720336" y="115808"/>
                      <a:pt x="686934" y="149210"/>
                      <a:pt x="645731" y="149210"/>
                    </a:cubicBezTo>
                    <a:lnTo>
                      <a:pt x="74605" y="149210"/>
                    </a:lnTo>
                    <a:cubicBezTo>
                      <a:pt x="33402" y="149210"/>
                      <a:pt x="0" y="115808"/>
                      <a:pt x="0" y="74605"/>
                    </a:cubicBezTo>
                    <a:lnTo>
                      <a:pt x="0" y="74605"/>
                    </a:lnTo>
                    <a:cubicBezTo>
                      <a:pt x="0" y="33402"/>
                      <a:pt x="33402" y="0"/>
                      <a:pt x="746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15FF">
                      <a:alpha val="100000"/>
                    </a:srgbClr>
                  </a:gs>
                  <a:gs pos="50000">
                    <a:srgbClr val="F55BFA">
                      <a:alpha val="100000"/>
                    </a:srgbClr>
                  </a:gs>
                  <a:gs pos="100000">
                    <a:srgbClr val="FF2B8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720336" cy="1873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533" y="145277"/>
              <a:ext cx="3995637" cy="46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5"/>
                </a:lnSpc>
                <a:spcBef>
                  <a:spcPct val="0"/>
                </a:spcBef>
              </a:pPr>
              <a:r>
                <a:rPr lang="en-US" sz="2075" b="1" spc="4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Начать генерацию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09601" y="6630879"/>
            <a:ext cx="2985566" cy="763474"/>
            <a:chOff x="0" y="-26128"/>
            <a:chExt cx="786322" cy="201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322" cy="162979"/>
            </a:xfrm>
            <a:custGeom>
              <a:avLst/>
              <a:gdLst/>
              <a:ahLst/>
              <a:cxnLst/>
              <a:rect l="l" t="t" r="r" b="b"/>
              <a:pathLst>
                <a:path w="786322" h="162979">
                  <a:moveTo>
                    <a:pt x="81490" y="0"/>
                  </a:moveTo>
                  <a:lnTo>
                    <a:pt x="704832" y="0"/>
                  </a:lnTo>
                  <a:cubicBezTo>
                    <a:pt x="726445" y="0"/>
                    <a:pt x="747172" y="8586"/>
                    <a:pt x="762454" y="23868"/>
                  </a:cubicBezTo>
                  <a:cubicBezTo>
                    <a:pt x="777736" y="39150"/>
                    <a:pt x="786322" y="59877"/>
                    <a:pt x="786322" y="81490"/>
                  </a:cubicBezTo>
                  <a:lnTo>
                    <a:pt x="786322" y="81490"/>
                  </a:lnTo>
                  <a:cubicBezTo>
                    <a:pt x="786322" y="103102"/>
                    <a:pt x="777736" y="123829"/>
                    <a:pt x="762454" y="139112"/>
                  </a:cubicBezTo>
                  <a:cubicBezTo>
                    <a:pt x="747172" y="154394"/>
                    <a:pt x="726445" y="162979"/>
                    <a:pt x="704832" y="162979"/>
                  </a:cubicBezTo>
                  <a:lnTo>
                    <a:pt x="81490" y="162979"/>
                  </a:lnTo>
                  <a:cubicBezTo>
                    <a:pt x="59877" y="162979"/>
                    <a:pt x="39150" y="154394"/>
                    <a:pt x="23868" y="139112"/>
                  </a:cubicBezTo>
                  <a:cubicBezTo>
                    <a:pt x="8586" y="123829"/>
                    <a:pt x="0" y="103102"/>
                    <a:pt x="0" y="81490"/>
                  </a:cubicBezTo>
                  <a:lnTo>
                    <a:pt x="0" y="81490"/>
                  </a:lnTo>
                  <a:cubicBezTo>
                    <a:pt x="0" y="59877"/>
                    <a:pt x="8586" y="39150"/>
                    <a:pt x="23868" y="23868"/>
                  </a:cubicBezTo>
                  <a:cubicBezTo>
                    <a:pt x="39150" y="8586"/>
                    <a:pt x="59877" y="0"/>
                    <a:pt x="8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6128"/>
              <a:ext cx="786322" cy="201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dirty="0" err="1" smtClean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Узнать</a:t>
              </a:r>
              <a:r>
                <a:rPr lang="en-US" sz="2000" dirty="0" smtClean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больше</a:t>
              </a:r>
              <a:endParaRPr lang="en-US" sz="2000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50514" y="687655"/>
            <a:ext cx="751998" cy="682090"/>
            <a:chOff x="0" y="-20870"/>
            <a:chExt cx="198057" cy="1796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057" cy="141545"/>
            </a:xfrm>
            <a:custGeom>
              <a:avLst/>
              <a:gdLst/>
              <a:ahLst/>
              <a:cxnLst/>
              <a:rect l="l" t="t" r="r" b="b"/>
              <a:pathLst>
                <a:path w="198057" h="141545">
                  <a:moveTo>
                    <a:pt x="70773" y="0"/>
                  </a:moveTo>
                  <a:lnTo>
                    <a:pt x="127285" y="0"/>
                  </a:lnTo>
                  <a:cubicBezTo>
                    <a:pt x="166371" y="0"/>
                    <a:pt x="198057" y="31686"/>
                    <a:pt x="198057" y="70773"/>
                  </a:cubicBezTo>
                  <a:lnTo>
                    <a:pt x="198057" y="70773"/>
                  </a:lnTo>
                  <a:cubicBezTo>
                    <a:pt x="198057" y="109859"/>
                    <a:pt x="166371" y="141545"/>
                    <a:pt x="127285" y="141545"/>
                  </a:cubicBezTo>
                  <a:lnTo>
                    <a:pt x="70773" y="141545"/>
                  </a:lnTo>
                  <a:cubicBezTo>
                    <a:pt x="31686" y="141545"/>
                    <a:pt x="0" y="109859"/>
                    <a:pt x="0" y="70773"/>
                  </a:cubicBezTo>
                  <a:lnTo>
                    <a:pt x="0" y="70773"/>
                  </a:lnTo>
                  <a:cubicBezTo>
                    <a:pt x="0" y="31686"/>
                    <a:pt x="31686" y="0"/>
                    <a:pt x="70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0870"/>
              <a:ext cx="198057" cy="17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9"/>
                </a:lnSpc>
              </a:pPr>
              <a:r>
                <a:rPr lang="en-US" sz="2049" dirty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Ru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97772" y="694565"/>
            <a:ext cx="756763" cy="682090"/>
            <a:chOff x="0" y="-20870"/>
            <a:chExt cx="199312" cy="1796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057" cy="141545"/>
            </a:xfrm>
            <a:custGeom>
              <a:avLst/>
              <a:gdLst/>
              <a:ahLst/>
              <a:cxnLst/>
              <a:rect l="l" t="t" r="r" b="b"/>
              <a:pathLst>
                <a:path w="198057" h="141545">
                  <a:moveTo>
                    <a:pt x="70773" y="0"/>
                  </a:moveTo>
                  <a:lnTo>
                    <a:pt x="127285" y="0"/>
                  </a:lnTo>
                  <a:cubicBezTo>
                    <a:pt x="166371" y="0"/>
                    <a:pt x="198057" y="31686"/>
                    <a:pt x="198057" y="70773"/>
                  </a:cubicBezTo>
                  <a:lnTo>
                    <a:pt x="198057" y="70773"/>
                  </a:lnTo>
                  <a:cubicBezTo>
                    <a:pt x="198057" y="109859"/>
                    <a:pt x="166371" y="141545"/>
                    <a:pt x="127285" y="141545"/>
                  </a:cubicBezTo>
                  <a:lnTo>
                    <a:pt x="70773" y="141545"/>
                  </a:lnTo>
                  <a:cubicBezTo>
                    <a:pt x="31686" y="141545"/>
                    <a:pt x="0" y="109859"/>
                    <a:pt x="0" y="70773"/>
                  </a:cubicBezTo>
                  <a:lnTo>
                    <a:pt x="0" y="70773"/>
                  </a:lnTo>
                  <a:cubicBezTo>
                    <a:pt x="0" y="31686"/>
                    <a:pt x="31686" y="0"/>
                    <a:pt x="70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255" y="-20870"/>
              <a:ext cx="198057" cy="17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9"/>
                </a:lnSpc>
              </a:pPr>
              <a:r>
                <a:rPr lang="en-US" sz="2049" dirty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EN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3180682" y="-2593509"/>
            <a:ext cx="5874084" cy="5874084"/>
          </a:xfrm>
          <a:custGeom>
            <a:avLst/>
            <a:gdLst/>
            <a:ahLst/>
            <a:cxnLst/>
            <a:rect l="l" t="t" r="r" b="b"/>
            <a:pathLst>
              <a:path w="5874084" h="5874084">
                <a:moveTo>
                  <a:pt x="0" y="0"/>
                </a:moveTo>
                <a:lnTo>
                  <a:pt x="5874084" y="0"/>
                </a:lnTo>
                <a:lnTo>
                  <a:pt x="5874084" y="5874084"/>
                </a:lnTo>
                <a:lnTo>
                  <a:pt x="0" y="5874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11271" y="342009"/>
            <a:ext cx="9419146" cy="9419146"/>
          </a:xfrm>
          <a:custGeom>
            <a:avLst/>
            <a:gdLst/>
            <a:ahLst/>
            <a:cxnLst/>
            <a:rect l="l" t="t" r="r" b="b"/>
            <a:pathLst>
              <a:path w="9419146" h="9419146">
                <a:moveTo>
                  <a:pt x="0" y="0"/>
                </a:moveTo>
                <a:lnTo>
                  <a:pt x="9419146" y="0"/>
                </a:lnTo>
                <a:lnTo>
                  <a:pt x="9419146" y="9419146"/>
                </a:lnTo>
                <a:lnTo>
                  <a:pt x="0" y="941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65862" y="5337254"/>
            <a:ext cx="154773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-14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Твои идеи в трёх измерениях</a:t>
            </a:r>
          </a:p>
        </p:txBody>
      </p:sp>
      <p:sp>
        <p:nvSpPr>
          <p:cNvPr id="24" name="Freeform 24"/>
          <p:cNvSpPr/>
          <p:nvPr/>
        </p:nvSpPr>
        <p:spPr>
          <a:xfrm>
            <a:off x="-4804611" y="5052785"/>
            <a:ext cx="10568326" cy="10568326"/>
          </a:xfrm>
          <a:custGeom>
            <a:avLst/>
            <a:gdLst/>
            <a:ahLst/>
            <a:cxnLst/>
            <a:rect l="l" t="t" r="r" b="b"/>
            <a:pathLst>
              <a:path w="10568326" h="10568326">
                <a:moveTo>
                  <a:pt x="0" y="0"/>
                </a:moveTo>
                <a:lnTo>
                  <a:pt x="10568325" y="0"/>
                </a:lnTo>
                <a:lnTo>
                  <a:pt x="10568325" y="10568326"/>
                </a:lnTo>
                <a:lnTo>
                  <a:pt x="0" y="1056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454560" y="773807"/>
            <a:ext cx="523606" cy="523606"/>
          </a:xfrm>
          <a:custGeom>
            <a:avLst/>
            <a:gdLst/>
            <a:ahLst/>
            <a:cxnLst/>
            <a:rect l="l" t="t" r="r" b="b"/>
            <a:pathLst>
              <a:path w="523606" h="523606">
                <a:moveTo>
                  <a:pt x="0" y="0"/>
                </a:moveTo>
                <a:lnTo>
                  <a:pt x="523606" y="0"/>
                </a:lnTo>
                <a:lnTo>
                  <a:pt x="523606" y="523605"/>
                </a:lnTo>
                <a:lnTo>
                  <a:pt x="0" y="523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506421" y="835677"/>
            <a:ext cx="1196267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О нас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26460" y="3118650"/>
            <a:ext cx="7874340" cy="14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09"/>
              </a:lnSpc>
              <a:spcBef>
                <a:spcPct val="0"/>
              </a:spcBef>
            </a:pPr>
            <a:r>
              <a:rPr lang="en-US" sz="8364" spc="-393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 Structo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02712" y="835677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Возможности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1795" y="1613479"/>
            <a:ext cx="7032163" cy="1798921"/>
            <a:chOff x="0" y="0"/>
            <a:chExt cx="2177126" cy="556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126" cy="556938"/>
            </a:xfrm>
            <a:custGeom>
              <a:avLst/>
              <a:gdLst/>
              <a:ahLst/>
              <a:cxnLst/>
              <a:rect l="l" t="t" r="r" b="b"/>
              <a:pathLst>
                <a:path w="2177126" h="556938">
                  <a:moveTo>
                    <a:pt x="61652" y="0"/>
                  </a:moveTo>
                  <a:lnTo>
                    <a:pt x="2115474" y="0"/>
                  </a:lnTo>
                  <a:cubicBezTo>
                    <a:pt x="2131825" y="0"/>
                    <a:pt x="2147507" y="6495"/>
                    <a:pt x="2159069" y="18057"/>
                  </a:cubicBezTo>
                  <a:cubicBezTo>
                    <a:pt x="2170631" y="29619"/>
                    <a:pt x="2177126" y="45301"/>
                    <a:pt x="2177126" y="61652"/>
                  </a:cubicBezTo>
                  <a:lnTo>
                    <a:pt x="2177126" y="495286"/>
                  </a:lnTo>
                  <a:cubicBezTo>
                    <a:pt x="2177126" y="511637"/>
                    <a:pt x="2170631" y="527319"/>
                    <a:pt x="2159069" y="538881"/>
                  </a:cubicBezTo>
                  <a:cubicBezTo>
                    <a:pt x="2147507" y="550443"/>
                    <a:pt x="2131825" y="556938"/>
                    <a:pt x="2115474" y="556938"/>
                  </a:cubicBezTo>
                  <a:lnTo>
                    <a:pt x="61652" y="556938"/>
                  </a:lnTo>
                  <a:cubicBezTo>
                    <a:pt x="45301" y="556938"/>
                    <a:pt x="29619" y="550443"/>
                    <a:pt x="18057" y="538881"/>
                  </a:cubicBezTo>
                  <a:cubicBezTo>
                    <a:pt x="6495" y="527319"/>
                    <a:pt x="0" y="511637"/>
                    <a:pt x="0" y="495286"/>
                  </a:cubicBezTo>
                  <a:lnTo>
                    <a:pt x="0" y="61652"/>
                  </a:lnTo>
                  <a:cubicBezTo>
                    <a:pt x="0" y="45301"/>
                    <a:pt x="6495" y="29619"/>
                    <a:pt x="18057" y="18057"/>
                  </a:cubicBezTo>
                  <a:cubicBezTo>
                    <a:pt x="29619" y="6495"/>
                    <a:pt x="45301" y="0"/>
                    <a:pt x="616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15FF">
                    <a:alpha val="60000"/>
                  </a:srgbClr>
                </a:gs>
                <a:gs pos="50000">
                  <a:srgbClr val="F55BFA">
                    <a:alpha val="60000"/>
                  </a:srgbClr>
                </a:gs>
                <a:gs pos="100000">
                  <a:srgbClr val="FF2B8A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7126" cy="595038"/>
            </a:xfrm>
            <a:prstGeom prst="rect">
              <a:avLst/>
            </a:prstGeom>
          </p:spPr>
          <p:txBody>
            <a:bodyPr lIns="43216" tIns="43216" rIns="43216" bIns="43216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03090" y="1606916"/>
            <a:ext cx="7033458" cy="1798921"/>
            <a:chOff x="0" y="0"/>
            <a:chExt cx="3560565" cy="910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60565" cy="910672"/>
            </a:xfrm>
            <a:custGeom>
              <a:avLst/>
              <a:gdLst/>
              <a:ahLst/>
              <a:cxnLst/>
              <a:rect l="l" t="t" r="r" b="b"/>
              <a:pathLst>
                <a:path w="3560565" h="910672">
                  <a:moveTo>
                    <a:pt x="61641" y="0"/>
                  </a:moveTo>
                  <a:lnTo>
                    <a:pt x="3498924" y="0"/>
                  </a:lnTo>
                  <a:cubicBezTo>
                    <a:pt x="3515272" y="0"/>
                    <a:pt x="3530951" y="6494"/>
                    <a:pt x="3542511" y="18054"/>
                  </a:cubicBezTo>
                  <a:cubicBezTo>
                    <a:pt x="3554071" y="29614"/>
                    <a:pt x="3560565" y="45293"/>
                    <a:pt x="3560565" y="61641"/>
                  </a:cubicBezTo>
                  <a:lnTo>
                    <a:pt x="3560565" y="849032"/>
                  </a:lnTo>
                  <a:cubicBezTo>
                    <a:pt x="3560565" y="865380"/>
                    <a:pt x="3554071" y="881058"/>
                    <a:pt x="3542511" y="892618"/>
                  </a:cubicBezTo>
                  <a:cubicBezTo>
                    <a:pt x="3530951" y="904178"/>
                    <a:pt x="3515272" y="910672"/>
                    <a:pt x="3498924" y="910672"/>
                  </a:cubicBezTo>
                  <a:lnTo>
                    <a:pt x="61641" y="910672"/>
                  </a:lnTo>
                  <a:cubicBezTo>
                    <a:pt x="45293" y="910672"/>
                    <a:pt x="29614" y="904178"/>
                    <a:pt x="18054" y="892618"/>
                  </a:cubicBezTo>
                  <a:cubicBezTo>
                    <a:pt x="6494" y="881058"/>
                    <a:pt x="0" y="865380"/>
                    <a:pt x="0" y="849032"/>
                  </a:cubicBezTo>
                  <a:lnTo>
                    <a:pt x="0" y="61641"/>
                  </a:lnTo>
                  <a:cubicBezTo>
                    <a:pt x="0" y="45293"/>
                    <a:pt x="6494" y="29614"/>
                    <a:pt x="18054" y="18054"/>
                  </a:cubicBezTo>
                  <a:cubicBezTo>
                    <a:pt x="29614" y="6494"/>
                    <a:pt x="45293" y="0"/>
                    <a:pt x="616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60565" cy="948772"/>
            </a:xfrm>
            <a:prstGeom prst="rect">
              <a:avLst/>
            </a:prstGeom>
          </p:spPr>
          <p:txBody>
            <a:bodyPr lIns="26429" tIns="26429" rIns="26429" bIns="26429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3090" y="1590710"/>
            <a:ext cx="7033458" cy="1798921"/>
            <a:chOff x="0" y="0"/>
            <a:chExt cx="3263500" cy="834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3500" cy="834693"/>
            </a:xfrm>
            <a:custGeom>
              <a:avLst/>
              <a:gdLst/>
              <a:ahLst/>
              <a:cxnLst/>
              <a:rect l="l" t="t" r="r" b="b"/>
              <a:pathLst>
                <a:path w="3263500" h="834693">
                  <a:moveTo>
                    <a:pt x="61641" y="0"/>
                  </a:moveTo>
                  <a:lnTo>
                    <a:pt x="3201860" y="0"/>
                  </a:lnTo>
                  <a:cubicBezTo>
                    <a:pt x="3218208" y="0"/>
                    <a:pt x="3233886" y="6494"/>
                    <a:pt x="3245446" y="18054"/>
                  </a:cubicBezTo>
                  <a:cubicBezTo>
                    <a:pt x="3257006" y="29614"/>
                    <a:pt x="3263500" y="45293"/>
                    <a:pt x="3263500" y="61641"/>
                  </a:cubicBezTo>
                  <a:lnTo>
                    <a:pt x="3263500" y="773053"/>
                  </a:lnTo>
                  <a:cubicBezTo>
                    <a:pt x="3263500" y="789401"/>
                    <a:pt x="3257006" y="805079"/>
                    <a:pt x="3245446" y="816639"/>
                  </a:cubicBezTo>
                  <a:cubicBezTo>
                    <a:pt x="3233886" y="828199"/>
                    <a:pt x="3218208" y="834693"/>
                    <a:pt x="3201860" y="834693"/>
                  </a:cubicBezTo>
                  <a:lnTo>
                    <a:pt x="61641" y="834693"/>
                  </a:lnTo>
                  <a:cubicBezTo>
                    <a:pt x="45293" y="834693"/>
                    <a:pt x="29614" y="828199"/>
                    <a:pt x="18054" y="816639"/>
                  </a:cubicBezTo>
                  <a:cubicBezTo>
                    <a:pt x="6494" y="805079"/>
                    <a:pt x="0" y="789401"/>
                    <a:pt x="0" y="773053"/>
                  </a:cubicBezTo>
                  <a:lnTo>
                    <a:pt x="0" y="61641"/>
                  </a:lnTo>
                  <a:cubicBezTo>
                    <a:pt x="0" y="45293"/>
                    <a:pt x="6494" y="29614"/>
                    <a:pt x="18054" y="18054"/>
                  </a:cubicBezTo>
                  <a:cubicBezTo>
                    <a:pt x="29614" y="6494"/>
                    <a:pt x="45293" y="0"/>
                    <a:pt x="6164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63500" cy="872793"/>
            </a:xfrm>
            <a:prstGeom prst="rect">
              <a:avLst/>
            </a:prstGeom>
          </p:spPr>
          <p:txBody>
            <a:bodyPr lIns="28835" tIns="28835" rIns="28835" bIns="28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2894" y="1928129"/>
            <a:ext cx="6593850" cy="1124083"/>
            <a:chOff x="0" y="0"/>
            <a:chExt cx="8791799" cy="1498777"/>
          </a:xfrm>
        </p:grpSpPr>
        <p:sp>
          <p:nvSpPr>
            <p:cNvPr id="12" name="TextBox 12"/>
            <p:cNvSpPr txBox="1"/>
            <p:nvPr/>
          </p:nvSpPr>
          <p:spPr>
            <a:xfrm>
              <a:off x="2001738" y="916408"/>
              <a:ext cx="4784869" cy="582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977" spc="297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9,5 млн рублей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791799" cy="602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1"/>
                </a:lnSpc>
              </a:pPr>
              <a:r>
                <a:rPr lang="en-US" sz="2722" b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Единовременные затраты (MVP):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94137" y="3723393"/>
            <a:ext cx="7032241" cy="1798921"/>
            <a:chOff x="0" y="0"/>
            <a:chExt cx="2177151" cy="5569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7151" cy="556938"/>
            </a:xfrm>
            <a:custGeom>
              <a:avLst/>
              <a:gdLst/>
              <a:ahLst/>
              <a:cxnLst/>
              <a:rect l="l" t="t" r="r" b="b"/>
              <a:pathLst>
                <a:path w="2177151" h="556938">
                  <a:moveTo>
                    <a:pt x="61651" y="0"/>
                  </a:moveTo>
                  <a:lnTo>
                    <a:pt x="2115499" y="0"/>
                  </a:lnTo>
                  <a:cubicBezTo>
                    <a:pt x="2149548" y="0"/>
                    <a:pt x="2177151" y="27602"/>
                    <a:pt x="2177151" y="61651"/>
                  </a:cubicBezTo>
                  <a:lnTo>
                    <a:pt x="2177151" y="495287"/>
                  </a:lnTo>
                  <a:cubicBezTo>
                    <a:pt x="2177151" y="529336"/>
                    <a:pt x="2149548" y="556938"/>
                    <a:pt x="2115499" y="556938"/>
                  </a:cubicBezTo>
                  <a:lnTo>
                    <a:pt x="61651" y="556938"/>
                  </a:lnTo>
                  <a:cubicBezTo>
                    <a:pt x="27602" y="556938"/>
                    <a:pt x="0" y="529336"/>
                    <a:pt x="0" y="495287"/>
                  </a:cubicBezTo>
                  <a:lnTo>
                    <a:pt x="0" y="61651"/>
                  </a:lnTo>
                  <a:cubicBezTo>
                    <a:pt x="0" y="27602"/>
                    <a:pt x="27602" y="0"/>
                    <a:pt x="61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15FF">
                    <a:alpha val="60000"/>
                  </a:srgbClr>
                </a:gs>
                <a:gs pos="50000">
                  <a:srgbClr val="F55BFA">
                    <a:alpha val="60000"/>
                  </a:srgbClr>
                </a:gs>
                <a:gs pos="100000">
                  <a:srgbClr val="FF2B8A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177151" cy="60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94137" y="3723393"/>
            <a:ext cx="7033536" cy="1808105"/>
            <a:chOff x="0" y="0"/>
            <a:chExt cx="3560604" cy="9153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0604" cy="915321"/>
            </a:xfrm>
            <a:custGeom>
              <a:avLst/>
              <a:gdLst/>
              <a:ahLst/>
              <a:cxnLst/>
              <a:rect l="l" t="t" r="r" b="b"/>
              <a:pathLst>
                <a:path w="3560604" h="915321">
                  <a:moveTo>
                    <a:pt x="61640" y="0"/>
                  </a:moveTo>
                  <a:lnTo>
                    <a:pt x="3498964" y="0"/>
                  </a:lnTo>
                  <a:cubicBezTo>
                    <a:pt x="3533007" y="0"/>
                    <a:pt x="3560604" y="27597"/>
                    <a:pt x="3560604" y="61640"/>
                  </a:cubicBezTo>
                  <a:lnTo>
                    <a:pt x="3560604" y="853681"/>
                  </a:lnTo>
                  <a:cubicBezTo>
                    <a:pt x="3560604" y="887724"/>
                    <a:pt x="3533007" y="915321"/>
                    <a:pt x="3498964" y="915321"/>
                  </a:cubicBezTo>
                  <a:lnTo>
                    <a:pt x="61640" y="915321"/>
                  </a:lnTo>
                  <a:cubicBezTo>
                    <a:pt x="27597" y="915321"/>
                    <a:pt x="0" y="887724"/>
                    <a:pt x="0" y="853681"/>
                  </a:cubicBezTo>
                  <a:lnTo>
                    <a:pt x="0" y="61640"/>
                  </a:lnTo>
                  <a:cubicBezTo>
                    <a:pt x="0" y="27597"/>
                    <a:pt x="27597" y="0"/>
                    <a:pt x="61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560604" cy="962946"/>
            </a:xfrm>
            <a:prstGeom prst="rect">
              <a:avLst/>
            </a:prstGeom>
          </p:spPr>
          <p:txBody>
            <a:bodyPr lIns="31068" tIns="31068" rIns="31068" bIns="31068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01795" y="3723393"/>
            <a:ext cx="7033536" cy="1808105"/>
            <a:chOff x="0" y="0"/>
            <a:chExt cx="3263537" cy="8389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63537" cy="838955"/>
            </a:xfrm>
            <a:custGeom>
              <a:avLst/>
              <a:gdLst/>
              <a:ahLst/>
              <a:cxnLst/>
              <a:rect l="l" t="t" r="r" b="b"/>
              <a:pathLst>
                <a:path w="3263537" h="838955">
                  <a:moveTo>
                    <a:pt x="61640" y="0"/>
                  </a:moveTo>
                  <a:lnTo>
                    <a:pt x="3201897" y="0"/>
                  </a:lnTo>
                  <a:cubicBezTo>
                    <a:pt x="3235940" y="0"/>
                    <a:pt x="3263537" y="27597"/>
                    <a:pt x="3263537" y="61640"/>
                  </a:cubicBezTo>
                  <a:lnTo>
                    <a:pt x="3263537" y="777314"/>
                  </a:lnTo>
                  <a:cubicBezTo>
                    <a:pt x="3263537" y="793662"/>
                    <a:pt x="3257043" y="809341"/>
                    <a:pt x="3245483" y="820901"/>
                  </a:cubicBezTo>
                  <a:cubicBezTo>
                    <a:pt x="3233923" y="832460"/>
                    <a:pt x="3218245" y="838955"/>
                    <a:pt x="3201897" y="838955"/>
                  </a:cubicBezTo>
                  <a:lnTo>
                    <a:pt x="61640" y="838955"/>
                  </a:lnTo>
                  <a:cubicBezTo>
                    <a:pt x="27597" y="838955"/>
                    <a:pt x="0" y="811357"/>
                    <a:pt x="0" y="777314"/>
                  </a:cubicBezTo>
                  <a:lnTo>
                    <a:pt x="0" y="61640"/>
                  </a:lnTo>
                  <a:cubicBezTo>
                    <a:pt x="0" y="27597"/>
                    <a:pt x="27597" y="0"/>
                    <a:pt x="61640" y="0"/>
                  </a:cubicBez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263537" cy="877055"/>
            </a:xfrm>
            <a:prstGeom prst="rect">
              <a:avLst/>
            </a:prstGeom>
          </p:spPr>
          <p:txBody>
            <a:bodyPr lIns="33896" tIns="33896" rIns="33896" bIns="3389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315264" y="4756263"/>
            <a:ext cx="3588692" cy="43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8"/>
              </a:lnSpc>
            </a:pPr>
            <a:endParaRPr/>
          </a:p>
        </p:txBody>
      </p:sp>
      <p:grpSp>
        <p:nvGrpSpPr>
          <p:cNvPr id="24" name="Group 24"/>
          <p:cNvGrpSpPr/>
          <p:nvPr/>
        </p:nvGrpSpPr>
        <p:grpSpPr>
          <a:xfrm>
            <a:off x="9912378" y="4020803"/>
            <a:ext cx="6394463" cy="1213285"/>
            <a:chOff x="0" y="0"/>
            <a:chExt cx="8525951" cy="161771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50"/>
              <a:ext cx="8525951" cy="602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1"/>
                </a:lnSpc>
              </a:pPr>
              <a:r>
                <a:rPr lang="en-US" sz="2722" b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Точка безубыточности: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69990" y="949618"/>
              <a:ext cx="7185970" cy="6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8"/>
                </a:lnSpc>
                <a:spcBef>
                  <a:spcPct val="0"/>
                </a:spcBef>
              </a:pPr>
              <a:r>
                <a:rPr lang="en-US" sz="2977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через 2,75 года/33 месяца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-5481529" y="-5212012"/>
            <a:ext cx="8624413" cy="8624413"/>
          </a:xfrm>
          <a:custGeom>
            <a:avLst/>
            <a:gdLst/>
            <a:ahLst/>
            <a:cxnLst/>
            <a:rect l="l" t="t" r="r" b="b"/>
            <a:pathLst>
              <a:path w="8624413" h="8624413">
                <a:moveTo>
                  <a:pt x="0" y="0"/>
                </a:moveTo>
                <a:lnTo>
                  <a:pt x="8624413" y="0"/>
                </a:lnTo>
                <a:lnTo>
                  <a:pt x="8624413" y="8624413"/>
                </a:lnTo>
                <a:lnTo>
                  <a:pt x="0" y="8624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178699" y="3412401"/>
            <a:ext cx="12195545" cy="12195545"/>
          </a:xfrm>
          <a:custGeom>
            <a:avLst/>
            <a:gdLst/>
            <a:ahLst/>
            <a:cxnLst/>
            <a:rect l="l" t="t" r="r" b="b"/>
            <a:pathLst>
              <a:path w="12195545" h="12195545">
                <a:moveTo>
                  <a:pt x="0" y="0"/>
                </a:moveTo>
                <a:lnTo>
                  <a:pt x="12195545" y="0"/>
                </a:lnTo>
                <a:lnTo>
                  <a:pt x="12195545" y="12195545"/>
                </a:lnTo>
                <a:lnTo>
                  <a:pt x="0" y="12195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806420" y="7258823"/>
            <a:ext cx="446395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9603090" y="5957002"/>
            <a:ext cx="7032163" cy="2729569"/>
            <a:chOff x="0" y="0"/>
            <a:chExt cx="2177126" cy="845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7126" cy="845062"/>
            </a:xfrm>
            <a:custGeom>
              <a:avLst/>
              <a:gdLst/>
              <a:ahLst/>
              <a:cxnLst/>
              <a:rect l="l" t="t" r="r" b="b"/>
              <a:pathLst>
                <a:path w="2177126" h="845062">
                  <a:moveTo>
                    <a:pt x="61652" y="0"/>
                  </a:moveTo>
                  <a:lnTo>
                    <a:pt x="2115474" y="0"/>
                  </a:lnTo>
                  <a:cubicBezTo>
                    <a:pt x="2131825" y="0"/>
                    <a:pt x="2147507" y="6495"/>
                    <a:pt x="2159069" y="18057"/>
                  </a:cubicBezTo>
                  <a:cubicBezTo>
                    <a:pt x="2170631" y="29619"/>
                    <a:pt x="2177126" y="45301"/>
                    <a:pt x="2177126" y="61652"/>
                  </a:cubicBezTo>
                  <a:lnTo>
                    <a:pt x="2177126" y="783410"/>
                  </a:lnTo>
                  <a:cubicBezTo>
                    <a:pt x="2177126" y="799761"/>
                    <a:pt x="2170631" y="815443"/>
                    <a:pt x="2159069" y="827005"/>
                  </a:cubicBezTo>
                  <a:cubicBezTo>
                    <a:pt x="2147507" y="838567"/>
                    <a:pt x="2131825" y="845062"/>
                    <a:pt x="2115474" y="845062"/>
                  </a:cubicBezTo>
                  <a:lnTo>
                    <a:pt x="61652" y="845062"/>
                  </a:lnTo>
                  <a:cubicBezTo>
                    <a:pt x="45301" y="845062"/>
                    <a:pt x="29619" y="838567"/>
                    <a:pt x="18057" y="827005"/>
                  </a:cubicBezTo>
                  <a:cubicBezTo>
                    <a:pt x="6495" y="815443"/>
                    <a:pt x="0" y="799761"/>
                    <a:pt x="0" y="783410"/>
                  </a:cubicBezTo>
                  <a:lnTo>
                    <a:pt x="0" y="61652"/>
                  </a:lnTo>
                  <a:cubicBezTo>
                    <a:pt x="0" y="45301"/>
                    <a:pt x="6495" y="29619"/>
                    <a:pt x="18057" y="18057"/>
                  </a:cubicBezTo>
                  <a:cubicBezTo>
                    <a:pt x="29619" y="6495"/>
                    <a:pt x="45301" y="0"/>
                    <a:pt x="616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15FF">
                    <a:alpha val="60000"/>
                  </a:srgbClr>
                </a:gs>
                <a:gs pos="50000">
                  <a:srgbClr val="F55BFA">
                    <a:alpha val="60000"/>
                  </a:srgbClr>
                </a:gs>
                <a:gs pos="100000">
                  <a:srgbClr val="FF2B8A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77126" cy="883162"/>
            </a:xfrm>
            <a:prstGeom prst="rect">
              <a:avLst/>
            </a:prstGeom>
          </p:spPr>
          <p:txBody>
            <a:bodyPr lIns="43216" tIns="43216" rIns="43216" bIns="43216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03090" y="5966722"/>
            <a:ext cx="7033458" cy="2729569"/>
            <a:chOff x="0" y="0"/>
            <a:chExt cx="3560565" cy="138179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560565" cy="1381796"/>
            </a:xfrm>
            <a:custGeom>
              <a:avLst/>
              <a:gdLst/>
              <a:ahLst/>
              <a:cxnLst/>
              <a:rect l="l" t="t" r="r" b="b"/>
              <a:pathLst>
                <a:path w="3560565" h="1381796">
                  <a:moveTo>
                    <a:pt x="61641" y="0"/>
                  </a:moveTo>
                  <a:lnTo>
                    <a:pt x="3498924" y="0"/>
                  </a:lnTo>
                  <a:cubicBezTo>
                    <a:pt x="3515272" y="0"/>
                    <a:pt x="3530951" y="6494"/>
                    <a:pt x="3542511" y="18054"/>
                  </a:cubicBezTo>
                  <a:cubicBezTo>
                    <a:pt x="3554071" y="29614"/>
                    <a:pt x="3560565" y="45293"/>
                    <a:pt x="3560565" y="61641"/>
                  </a:cubicBezTo>
                  <a:lnTo>
                    <a:pt x="3560565" y="1320155"/>
                  </a:lnTo>
                  <a:cubicBezTo>
                    <a:pt x="3560565" y="1336504"/>
                    <a:pt x="3554071" y="1352182"/>
                    <a:pt x="3542511" y="1363742"/>
                  </a:cubicBezTo>
                  <a:cubicBezTo>
                    <a:pt x="3530951" y="1375302"/>
                    <a:pt x="3515272" y="1381796"/>
                    <a:pt x="3498924" y="1381796"/>
                  </a:cubicBezTo>
                  <a:lnTo>
                    <a:pt x="61641" y="1381796"/>
                  </a:lnTo>
                  <a:cubicBezTo>
                    <a:pt x="45293" y="1381796"/>
                    <a:pt x="29614" y="1375302"/>
                    <a:pt x="18054" y="1363742"/>
                  </a:cubicBezTo>
                  <a:cubicBezTo>
                    <a:pt x="6494" y="1352182"/>
                    <a:pt x="0" y="1336504"/>
                    <a:pt x="0" y="1320155"/>
                  </a:cubicBezTo>
                  <a:lnTo>
                    <a:pt x="0" y="61641"/>
                  </a:lnTo>
                  <a:cubicBezTo>
                    <a:pt x="0" y="45293"/>
                    <a:pt x="6494" y="29614"/>
                    <a:pt x="18054" y="18054"/>
                  </a:cubicBezTo>
                  <a:cubicBezTo>
                    <a:pt x="29614" y="6494"/>
                    <a:pt x="45293" y="0"/>
                    <a:pt x="616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560565" cy="1419896"/>
            </a:xfrm>
            <a:prstGeom prst="rect">
              <a:avLst/>
            </a:prstGeom>
          </p:spPr>
          <p:txBody>
            <a:bodyPr lIns="26429" tIns="26429" rIns="26429" bIns="26429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03090" y="5957002"/>
            <a:ext cx="7033458" cy="2729569"/>
            <a:chOff x="0" y="0"/>
            <a:chExt cx="3263500" cy="126651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63500" cy="1266510"/>
            </a:xfrm>
            <a:custGeom>
              <a:avLst/>
              <a:gdLst/>
              <a:ahLst/>
              <a:cxnLst/>
              <a:rect l="l" t="t" r="r" b="b"/>
              <a:pathLst>
                <a:path w="3263500" h="1266510">
                  <a:moveTo>
                    <a:pt x="61641" y="0"/>
                  </a:moveTo>
                  <a:lnTo>
                    <a:pt x="3201860" y="0"/>
                  </a:lnTo>
                  <a:cubicBezTo>
                    <a:pt x="3218208" y="0"/>
                    <a:pt x="3233886" y="6494"/>
                    <a:pt x="3245446" y="18054"/>
                  </a:cubicBezTo>
                  <a:cubicBezTo>
                    <a:pt x="3257006" y="29614"/>
                    <a:pt x="3263500" y="45293"/>
                    <a:pt x="3263500" y="61641"/>
                  </a:cubicBezTo>
                  <a:lnTo>
                    <a:pt x="3263500" y="1204870"/>
                  </a:lnTo>
                  <a:cubicBezTo>
                    <a:pt x="3263500" y="1221218"/>
                    <a:pt x="3257006" y="1236896"/>
                    <a:pt x="3245446" y="1248456"/>
                  </a:cubicBezTo>
                  <a:cubicBezTo>
                    <a:pt x="3233886" y="1260016"/>
                    <a:pt x="3218208" y="1266510"/>
                    <a:pt x="3201860" y="1266510"/>
                  </a:cubicBezTo>
                  <a:lnTo>
                    <a:pt x="61641" y="1266510"/>
                  </a:lnTo>
                  <a:cubicBezTo>
                    <a:pt x="45293" y="1266510"/>
                    <a:pt x="29614" y="1260016"/>
                    <a:pt x="18054" y="1248456"/>
                  </a:cubicBezTo>
                  <a:cubicBezTo>
                    <a:pt x="6494" y="1236896"/>
                    <a:pt x="0" y="1221218"/>
                    <a:pt x="0" y="1204870"/>
                  </a:cubicBezTo>
                  <a:lnTo>
                    <a:pt x="0" y="61641"/>
                  </a:lnTo>
                  <a:cubicBezTo>
                    <a:pt x="0" y="45293"/>
                    <a:pt x="6494" y="29614"/>
                    <a:pt x="18054" y="18054"/>
                  </a:cubicBezTo>
                  <a:cubicBezTo>
                    <a:pt x="29614" y="6494"/>
                    <a:pt x="45293" y="0"/>
                    <a:pt x="61641" y="0"/>
                  </a:cubicBez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263500" cy="1304610"/>
            </a:xfrm>
            <a:prstGeom prst="rect">
              <a:avLst/>
            </a:prstGeom>
          </p:spPr>
          <p:txBody>
            <a:bodyPr lIns="28835" tIns="28835" rIns="28835" bIns="28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031268" y="6238169"/>
            <a:ext cx="6174590" cy="2186673"/>
            <a:chOff x="0" y="0"/>
            <a:chExt cx="8232787" cy="291556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57150"/>
              <a:ext cx="8232787" cy="602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1"/>
                </a:lnSpc>
              </a:pPr>
              <a:r>
                <a:rPr lang="en-US" sz="2722" b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Ежемесячные затраты: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48680" y="842956"/>
              <a:ext cx="6938881" cy="2072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8"/>
                </a:lnSpc>
                <a:spcBef>
                  <a:spcPct val="0"/>
                </a:spcBef>
              </a:pPr>
              <a:r>
                <a:rPr lang="en-US" sz="2977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с 1,025 млн руб (1 год) </a:t>
              </a:r>
            </a:p>
            <a:p>
              <a:pPr algn="ctr">
                <a:lnSpc>
                  <a:spcPts val="4168"/>
                </a:lnSpc>
                <a:spcBef>
                  <a:spcPct val="0"/>
                </a:spcBef>
              </a:pPr>
              <a:r>
                <a:rPr lang="en-US" sz="2977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до </a:t>
              </a:r>
            </a:p>
            <a:p>
              <a:pPr algn="ctr">
                <a:lnSpc>
                  <a:spcPts val="4168"/>
                </a:lnSpc>
                <a:spcBef>
                  <a:spcPct val="0"/>
                </a:spcBef>
              </a:pPr>
              <a:r>
                <a:rPr lang="en-US" sz="2977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11,167 млн руб (к 5 году)</a:t>
              </a:r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-3193958" y="1970849"/>
            <a:ext cx="11464330" cy="6575801"/>
            <a:chOff x="0" y="0"/>
            <a:chExt cx="7981950" cy="4578350"/>
          </a:xfrm>
        </p:grpSpPr>
        <p:sp>
          <p:nvSpPr>
            <p:cNvPr id="43" name="Freeform 4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2243" r="-13921"/>
              </a:stretch>
            </a:blipFill>
          </p:spPr>
        </p:sp>
      </p:grpSp>
      <p:sp>
        <p:nvSpPr>
          <p:cNvPr id="48" name="Freeform 48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013690" cy="10287000"/>
            <a:chOff x="0" y="0"/>
            <a:chExt cx="28018253" cy="13716000"/>
          </a:xfrm>
        </p:grpSpPr>
        <p:sp>
          <p:nvSpPr>
            <p:cNvPr id="3" name="Freeform 3"/>
            <p:cNvSpPr/>
            <p:nvPr/>
          </p:nvSpPr>
          <p:spPr>
            <a:xfrm rot="-549492">
              <a:off x="20864144" y="2146609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6"/>
                  </a:lnTo>
                  <a:lnTo>
                    <a:pt x="0" y="164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249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4042780" y="3743429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8" y="0"/>
                  </a:lnTo>
                  <a:lnTo>
                    <a:pt x="1245008" y="1433646"/>
                  </a:lnTo>
                  <a:lnTo>
                    <a:pt x="0" y="1433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862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2700000">
              <a:off x="21160081" y="4950671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8"/>
                  </a:lnTo>
                  <a:lnTo>
                    <a:pt x="0" y="2094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862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5587896" y="1892082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5" y="0"/>
                  </a:lnTo>
                  <a:lnTo>
                    <a:pt x="2382675" y="1851347"/>
                  </a:lnTo>
                  <a:lnTo>
                    <a:pt x="0" y="1851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4862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5033719" y="9160619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4" y="0"/>
                  </a:lnTo>
                  <a:lnTo>
                    <a:pt x="2984534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4862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4089829">
              <a:off x="25332874" y="6407475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4" y="0"/>
                  </a:lnTo>
                  <a:lnTo>
                    <a:pt x="2386224" y="1711638"/>
                  </a:lnTo>
                  <a:lnTo>
                    <a:pt x="0" y="171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4862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04246" y="10785619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4862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908684">
              <a:off x="23717691" y="953586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3"/>
                  </a:lnTo>
                  <a:lnTo>
                    <a:pt x="0" y="1305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4862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197708" y="7644519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3" y="0"/>
                  </a:lnTo>
                  <a:lnTo>
                    <a:pt x="2663893" y="1718904"/>
                  </a:lnTo>
                  <a:lnTo>
                    <a:pt x="0" y="171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4862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5400000">
              <a:off x="24123211" y="11634895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5" y="0"/>
                  </a:lnTo>
                  <a:lnTo>
                    <a:pt x="1842015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4862"/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886853" y="0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8"/>
                  </a:lnTo>
                  <a:lnTo>
                    <a:pt x="0" y="160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44999"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49492">
              <a:off x="7382904" y="2177674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917"/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561540" y="3774493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8" y="0"/>
                  </a:lnTo>
                  <a:lnTo>
                    <a:pt x="1245008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917"/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2700000">
              <a:off x="7678841" y="4981736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4917"/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106656" y="1923147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5" y="0"/>
                  </a:lnTo>
                  <a:lnTo>
                    <a:pt x="2382675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4917"/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552479" y="9191683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4" y="0"/>
                  </a:lnTo>
                  <a:lnTo>
                    <a:pt x="2984534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4917"/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4089829">
              <a:off x="11851634" y="6438539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4" y="0"/>
                  </a:lnTo>
                  <a:lnTo>
                    <a:pt x="2386224" y="1711638"/>
                  </a:lnTo>
                  <a:lnTo>
                    <a:pt x="0" y="171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4917"/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523006" y="10816683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4917"/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908684">
              <a:off x="10236451" y="984650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4917"/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8716468" y="7675583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4"/>
                  </a:lnTo>
                  <a:lnTo>
                    <a:pt x="0" y="171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4917"/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5400000">
              <a:off x="10641971" y="11665959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5" y="0"/>
                  </a:lnTo>
                  <a:lnTo>
                    <a:pt x="1842015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4917"/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8405613" y="31064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8"/>
                  </a:lnTo>
                  <a:lnTo>
                    <a:pt x="0" y="160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7000"/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549492">
              <a:off x="14377688" y="2208738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917"/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7556324" y="3805557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9" y="0"/>
                  </a:lnTo>
                  <a:lnTo>
                    <a:pt x="1245009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917"/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2700000">
              <a:off x="14673625" y="5012800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8" y="0"/>
                  </a:lnTo>
                  <a:lnTo>
                    <a:pt x="2254698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4917"/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101441" y="1954211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4" y="0"/>
                  </a:lnTo>
                  <a:lnTo>
                    <a:pt x="2382674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4917"/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8547263" y="9222747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5" y="0"/>
                  </a:lnTo>
                  <a:lnTo>
                    <a:pt x="2984535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4917"/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4089829">
              <a:off x="18846418" y="6469604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5" y="0"/>
                  </a:lnTo>
                  <a:lnTo>
                    <a:pt x="2386225" y="1711637"/>
                  </a:lnTo>
                  <a:lnTo>
                    <a:pt x="0" y="1711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4917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4517790" y="10847747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4917"/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908684">
              <a:off x="17231235" y="1015714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4917"/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5711252" y="7706648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3"/>
                  </a:lnTo>
                  <a:lnTo>
                    <a:pt x="0" y="171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4917"/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5400000">
              <a:off x="17636756" y="11697023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4" y="0"/>
                  </a:lnTo>
                  <a:lnTo>
                    <a:pt x="1842014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4917"/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400397" y="62129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7"/>
                  </a:lnTo>
                  <a:lnTo>
                    <a:pt x="0" y="160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7000"/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549492">
              <a:off x="114397" y="2208738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917"/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3293033" y="3805557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9" y="0"/>
                  </a:lnTo>
                  <a:lnTo>
                    <a:pt x="1245009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917"/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2700000">
              <a:off x="410335" y="5012800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4917"/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4838150" y="1954211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4" y="0"/>
                  </a:lnTo>
                  <a:lnTo>
                    <a:pt x="2382674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4917"/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4283972" y="9222747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5" y="0"/>
                  </a:lnTo>
                  <a:lnTo>
                    <a:pt x="2984535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4917"/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4089829">
              <a:off x="4583127" y="6469604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5" y="0"/>
                  </a:lnTo>
                  <a:lnTo>
                    <a:pt x="2386225" y="1711637"/>
                  </a:lnTo>
                  <a:lnTo>
                    <a:pt x="0" y="1711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4917"/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54499" y="10847747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4917"/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908684">
              <a:off x="2967944" y="1015714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4917"/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447961" y="7706648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3"/>
                  </a:lnTo>
                  <a:lnTo>
                    <a:pt x="0" y="171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4917"/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5400000">
              <a:off x="3373465" y="11697023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4" y="0"/>
                  </a:lnTo>
                  <a:lnTo>
                    <a:pt x="1842014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4917"/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137106" y="62129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7"/>
                  </a:lnTo>
                  <a:lnTo>
                    <a:pt x="0" y="160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7000"/>
              </a:blip>
              <a:stretch>
                <a:fillRect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4643846" y="311265"/>
            <a:ext cx="9000307" cy="9664469"/>
            <a:chOff x="0" y="0"/>
            <a:chExt cx="12000409" cy="12885959"/>
          </a:xfrm>
        </p:grpSpPr>
        <p:sp>
          <p:nvSpPr>
            <p:cNvPr id="48" name="Freeform 48"/>
            <p:cNvSpPr/>
            <p:nvPr/>
          </p:nvSpPr>
          <p:spPr>
            <a:xfrm>
              <a:off x="165159" y="0"/>
              <a:ext cx="11835250" cy="12644417"/>
            </a:xfrm>
            <a:custGeom>
              <a:avLst/>
              <a:gdLst/>
              <a:ahLst/>
              <a:cxnLst/>
              <a:rect l="l" t="t" r="r" b="b"/>
              <a:pathLst>
                <a:path w="11835250" h="12644417">
                  <a:moveTo>
                    <a:pt x="0" y="0"/>
                  </a:moveTo>
                  <a:lnTo>
                    <a:pt x="11835250" y="0"/>
                  </a:lnTo>
                  <a:lnTo>
                    <a:pt x="11835250" y="12644417"/>
                  </a:lnTo>
                  <a:lnTo>
                    <a:pt x="0" y="12644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6115" t="-2562" r="-30894" b="-1413"/>
              </a:stretch>
            </a:blipFill>
          </p:spPr>
        </p:sp>
        <p:grpSp>
          <p:nvGrpSpPr>
            <p:cNvPr id="49" name="Group 49"/>
            <p:cNvGrpSpPr/>
            <p:nvPr/>
          </p:nvGrpSpPr>
          <p:grpSpPr>
            <a:xfrm>
              <a:off x="0" y="100167"/>
              <a:ext cx="11857868" cy="12785792"/>
              <a:chOff x="0" y="0"/>
              <a:chExt cx="2530586" cy="272861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530586" cy="2728615"/>
              </a:xfrm>
              <a:custGeom>
                <a:avLst/>
                <a:gdLst/>
                <a:ahLst/>
                <a:cxnLst/>
                <a:rect l="l" t="t" r="r" b="b"/>
                <a:pathLst>
                  <a:path w="2530586" h="2728615">
                    <a:moveTo>
                      <a:pt x="49229" y="0"/>
                    </a:moveTo>
                    <a:lnTo>
                      <a:pt x="2481357" y="0"/>
                    </a:lnTo>
                    <a:cubicBezTo>
                      <a:pt x="2508546" y="0"/>
                      <a:pt x="2530586" y="22041"/>
                      <a:pt x="2530586" y="49229"/>
                    </a:cubicBezTo>
                    <a:lnTo>
                      <a:pt x="2530586" y="2679385"/>
                    </a:lnTo>
                    <a:cubicBezTo>
                      <a:pt x="2530586" y="2692442"/>
                      <a:pt x="2525400" y="2704963"/>
                      <a:pt x="2516168" y="2714196"/>
                    </a:cubicBezTo>
                    <a:cubicBezTo>
                      <a:pt x="2506935" y="2723428"/>
                      <a:pt x="2494413" y="2728615"/>
                      <a:pt x="2481357" y="2728615"/>
                    </a:cubicBezTo>
                    <a:lnTo>
                      <a:pt x="49229" y="2728615"/>
                    </a:lnTo>
                    <a:cubicBezTo>
                      <a:pt x="36173" y="2728615"/>
                      <a:pt x="23651" y="2723428"/>
                      <a:pt x="14419" y="2714196"/>
                    </a:cubicBezTo>
                    <a:cubicBezTo>
                      <a:pt x="5187" y="2704963"/>
                      <a:pt x="0" y="2692442"/>
                      <a:pt x="0" y="2679385"/>
                    </a:cubicBezTo>
                    <a:lnTo>
                      <a:pt x="0" y="49229"/>
                    </a:lnTo>
                    <a:cubicBezTo>
                      <a:pt x="0" y="36173"/>
                      <a:pt x="5187" y="23651"/>
                      <a:pt x="14419" y="14419"/>
                    </a:cubicBezTo>
                    <a:cubicBezTo>
                      <a:pt x="23651" y="5187"/>
                      <a:pt x="36173" y="0"/>
                      <a:pt x="492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2530586" cy="2766715"/>
              </a:xfrm>
              <a:prstGeom prst="rect">
                <a:avLst/>
              </a:prstGeom>
            </p:spPr>
            <p:txBody>
              <a:bodyPr lIns="46562" tIns="46562" rIns="46562" bIns="46562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sp>
        <p:nvSpPr>
          <p:cNvPr id="52" name="Freeform 52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8700" y="1028700"/>
            <a:ext cx="7859659" cy="8229600"/>
            <a:chOff x="0" y="0"/>
            <a:chExt cx="1779962" cy="1863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79962" cy="1863742"/>
            </a:xfrm>
            <a:custGeom>
              <a:avLst/>
              <a:gdLst/>
              <a:ahLst/>
              <a:cxnLst/>
              <a:rect l="l" t="t" r="r" b="b"/>
              <a:pathLst>
                <a:path w="1779962" h="1863742">
                  <a:moveTo>
                    <a:pt x="0" y="0"/>
                  </a:moveTo>
                  <a:lnTo>
                    <a:pt x="1779962" y="0"/>
                  </a:lnTo>
                  <a:lnTo>
                    <a:pt x="1779962" y="1863742"/>
                  </a:lnTo>
                  <a:lnTo>
                    <a:pt x="0" y="186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79962" cy="1911367"/>
            </a:xfrm>
            <a:prstGeom prst="rect">
              <a:avLst/>
            </a:prstGeom>
          </p:spPr>
          <p:txBody>
            <a:bodyPr lIns="59079" tIns="59079" rIns="59079" bIns="59079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3" name="Freeform 3"/>
          <p:cNvSpPr/>
          <p:nvPr/>
        </p:nvSpPr>
        <p:spPr>
          <a:xfrm>
            <a:off x="4669704" y="413562"/>
            <a:ext cx="9459876" cy="9459876"/>
          </a:xfrm>
          <a:custGeom>
            <a:avLst/>
            <a:gdLst/>
            <a:ahLst/>
            <a:cxnLst/>
            <a:rect l="l" t="t" r="r" b="b"/>
            <a:pathLst>
              <a:path w="9459876" h="9459876">
                <a:moveTo>
                  <a:pt x="0" y="0"/>
                </a:moveTo>
                <a:lnTo>
                  <a:pt x="9459875" y="0"/>
                </a:lnTo>
                <a:lnTo>
                  <a:pt x="9459875" y="9459876"/>
                </a:lnTo>
                <a:lnTo>
                  <a:pt x="0" y="94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99641" y="1028700"/>
            <a:ext cx="7859659" cy="8229600"/>
            <a:chOff x="0" y="0"/>
            <a:chExt cx="1779962" cy="18637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9962" cy="1863742"/>
            </a:xfrm>
            <a:custGeom>
              <a:avLst/>
              <a:gdLst/>
              <a:ahLst/>
              <a:cxnLst/>
              <a:rect l="l" t="t" r="r" b="b"/>
              <a:pathLst>
                <a:path w="1779962" h="1863742">
                  <a:moveTo>
                    <a:pt x="0" y="0"/>
                  </a:moveTo>
                  <a:lnTo>
                    <a:pt x="1779962" y="0"/>
                  </a:lnTo>
                  <a:lnTo>
                    <a:pt x="1779962" y="1863742"/>
                  </a:lnTo>
                  <a:lnTo>
                    <a:pt x="0" y="186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779962" cy="1911367"/>
            </a:xfrm>
            <a:prstGeom prst="rect">
              <a:avLst/>
            </a:prstGeom>
          </p:spPr>
          <p:txBody>
            <a:bodyPr lIns="59079" tIns="59079" rIns="59079" bIns="59079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932251" y="3848100"/>
            <a:ext cx="6007111" cy="4978005"/>
          </a:xfrm>
          <a:custGeom>
            <a:avLst/>
            <a:gdLst/>
            <a:ahLst/>
            <a:cxnLst/>
            <a:rect l="l" t="t" r="r" b="b"/>
            <a:pathLst>
              <a:path w="6007111" h="4978005">
                <a:moveTo>
                  <a:pt x="0" y="0"/>
                </a:moveTo>
                <a:lnTo>
                  <a:pt x="6007111" y="0"/>
                </a:lnTo>
                <a:lnTo>
                  <a:pt x="6007111" y="4978005"/>
                </a:lnTo>
                <a:lnTo>
                  <a:pt x="0" y="4978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7002" y="1664637"/>
            <a:ext cx="7103054" cy="11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Генерация</a:t>
            </a:r>
            <a:r>
              <a:rPr lang="en-US" sz="4147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</a:p>
          <a:p>
            <a:pPr algn="ctr">
              <a:lnSpc>
                <a:spcPts val="4562"/>
              </a:lnSpc>
            </a:pP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на</a:t>
            </a:r>
            <a:r>
              <a:rPr lang="en-US" sz="4147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бесплатном</a:t>
            </a:r>
            <a:r>
              <a:rPr lang="en-US" sz="4147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тарифе</a:t>
            </a:r>
            <a:endParaRPr lang="en-US" sz="4147" dirty="0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77944" y="1664637"/>
            <a:ext cx="7103054" cy="11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Генерация</a:t>
            </a:r>
            <a:r>
              <a:rPr lang="en-US" sz="4147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</a:p>
          <a:p>
            <a:pPr algn="ctr">
              <a:lnSpc>
                <a:spcPts val="4562"/>
              </a:lnSpc>
            </a:pP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на</a:t>
            </a:r>
            <a:r>
              <a:rPr lang="en-US" sz="4147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  <a:r>
              <a:rPr lang="ru-RU" sz="4147" dirty="0" smtClean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про/</a:t>
            </a:r>
            <a:r>
              <a:rPr lang="en-US" sz="4147" dirty="0" err="1" smtClean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бизнес</a:t>
            </a:r>
            <a:r>
              <a:rPr lang="en-US" sz="4147" dirty="0" smtClean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  <a:r>
              <a:rPr lang="en-US" sz="4147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тарифе</a:t>
            </a:r>
            <a:endParaRPr lang="en-US" sz="4147" dirty="0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9641" y="3848100"/>
            <a:ext cx="7859659" cy="5071523"/>
          </a:xfrm>
          <a:custGeom>
            <a:avLst/>
            <a:gdLst/>
            <a:ahLst/>
            <a:cxnLst/>
            <a:rect l="l" t="t" r="r" b="b"/>
            <a:pathLst>
              <a:path w="7859659" h="5071523">
                <a:moveTo>
                  <a:pt x="0" y="0"/>
                </a:moveTo>
                <a:lnTo>
                  <a:pt x="7859659" y="0"/>
                </a:lnTo>
                <a:lnTo>
                  <a:pt x="7859659" y="5071523"/>
                </a:lnTo>
                <a:lnTo>
                  <a:pt x="0" y="5071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7978" y="6519860"/>
            <a:ext cx="5933320" cy="2990174"/>
            <a:chOff x="0" y="0"/>
            <a:chExt cx="2738636" cy="1380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8636" cy="1380171"/>
            </a:xfrm>
            <a:custGeom>
              <a:avLst/>
              <a:gdLst/>
              <a:ahLst/>
              <a:cxnLst/>
              <a:rect l="l" t="t" r="r" b="b"/>
              <a:pathLst>
                <a:path w="2738636" h="1380171">
                  <a:moveTo>
                    <a:pt x="73070" y="0"/>
                  </a:moveTo>
                  <a:lnTo>
                    <a:pt x="2665566" y="0"/>
                  </a:lnTo>
                  <a:cubicBezTo>
                    <a:pt x="2705922" y="0"/>
                    <a:pt x="2738636" y="32715"/>
                    <a:pt x="2738636" y="73070"/>
                  </a:cubicBezTo>
                  <a:lnTo>
                    <a:pt x="2738636" y="1307101"/>
                  </a:lnTo>
                  <a:cubicBezTo>
                    <a:pt x="2738636" y="1347457"/>
                    <a:pt x="2705922" y="1380171"/>
                    <a:pt x="2665566" y="1380171"/>
                  </a:cubicBezTo>
                  <a:lnTo>
                    <a:pt x="73070" y="1380171"/>
                  </a:lnTo>
                  <a:cubicBezTo>
                    <a:pt x="32715" y="1380171"/>
                    <a:pt x="0" y="1347457"/>
                    <a:pt x="0" y="1307101"/>
                  </a:cubicBezTo>
                  <a:lnTo>
                    <a:pt x="0" y="73070"/>
                  </a:lnTo>
                  <a:cubicBezTo>
                    <a:pt x="0" y="32715"/>
                    <a:pt x="32715" y="0"/>
                    <a:pt x="730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8636" cy="1418271"/>
            </a:xfrm>
            <a:prstGeom prst="rect">
              <a:avLst/>
            </a:prstGeom>
          </p:spPr>
          <p:txBody>
            <a:bodyPr lIns="28987" tIns="28987" rIns="28987" bIns="28987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03979" y="363482"/>
            <a:ext cx="16846487" cy="16846487"/>
          </a:xfrm>
          <a:custGeom>
            <a:avLst/>
            <a:gdLst/>
            <a:ahLst/>
            <a:cxnLst/>
            <a:rect l="l" t="t" r="r" b="b"/>
            <a:pathLst>
              <a:path w="16846487" h="16846487">
                <a:moveTo>
                  <a:pt x="0" y="0"/>
                </a:moveTo>
                <a:lnTo>
                  <a:pt x="16846487" y="0"/>
                </a:lnTo>
                <a:lnTo>
                  <a:pt x="16846487" y="16846487"/>
                </a:lnTo>
                <a:lnTo>
                  <a:pt x="0" y="1684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14665" y="-4909983"/>
            <a:ext cx="16970577" cy="16970577"/>
          </a:xfrm>
          <a:custGeom>
            <a:avLst/>
            <a:gdLst/>
            <a:ahLst/>
            <a:cxnLst/>
            <a:rect l="l" t="t" r="r" b="b"/>
            <a:pathLst>
              <a:path w="16970577" h="16970577">
                <a:moveTo>
                  <a:pt x="0" y="0"/>
                </a:moveTo>
                <a:lnTo>
                  <a:pt x="16970577" y="0"/>
                </a:lnTo>
                <a:lnTo>
                  <a:pt x="16970577" y="16970577"/>
                </a:lnTo>
                <a:lnTo>
                  <a:pt x="0" y="1697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999014" y="-1299875"/>
            <a:ext cx="21220622" cy="12886750"/>
            <a:chOff x="0" y="0"/>
            <a:chExt cx="5588971" cy="33940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8970" cy="3394041"/>
            </a:xfrm>
            <a:custGeom>
              <a:avLst/>
              <a:gdLst/>
              <a:ahLst/>
              <a:cxnLst/>
              <a:rect l="l" t="t" r="r" b="b"/>
              <a:pathLst>
                <a:path w="5588970" h="3394041">
                  <a:moveTo>
                    <a:pt x="20430" y="0"/>
                  </a:moveTo>
                  <a:lnTo>
                    <a:pt x="5568540" y="0"/>
                  </a:lnTo>
                  <a:cubicBezTo>
                    <a:pt x="5573959" y="0"/>
                    <a:pt x="5579155" y="2152"/>
                    <a:pt x="5582986" y="5984"/>
                  </a:cubicBezTo>
                  <a:cubicBezTo>
                    <a:pt x="5586818" y="9815"/>
                    <a:pt x="5588970" y="15012"/>
                    <a:pt x="5588970" y="20430"/>
                  </a:cubicBezTo>
                  <a:lnTo>
                    <a:pt x="5588970" y="3373610"/>
                  </a:lnTo>
                  <a:cubicBezTo>
                    <a:pt x="5588970" y="3384894"/>
                    <a:pt x="5579823" y="3394041"/>
                    <a:pt x="5568540" y="3394041"/>
                  </a:cubicBezTo>
                  <a:lnTo>
                    <a:pt x="20430" y="3394041"/>
                  </a:lnTo>
                  <a:cubicBezTo>
                    <a:pt x="15012" y="3394041"/>
                    <a:pt x="9815" y="3391888"/>
                    <a:pt x="5984" y="3388057"/>
                  </a:cubicBezTo>
                  <a:cubicBezTo>
                    <a:pt x="2152" y="3384226"/>
                    <a:pt x="0" y="3379029"/>
                    <a:pt x="0" y="3373610"/>
                  </a:cubicBezTo>
                  <a:lnTo>
                    <a:pt x="0" y="20430"/>
                  </a:lnTo>
                  <a:cubicBezTo>
                    <a:pt x="0" y="15012"/>
                    <a:pt x="2152" y="9815"/>
                    <a:pt x="5984" y="5984"/>
                  </a:cubicBezTo>
                  <a:cubicBezTo>
                    <a:pt x="9815" y="2152"/>
                    <a:pt x="15012" y="0"/>
                    <a:pt x="20430" y="0"/>
                  </a:cubicBezTo>
                  <a:close/>
                </a:path>
              </a:pathLst>
            </a:custGeom>
            <a:solidFill>
              <a:srgbClr val="000000">
                <a:alpha val="1098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88971" cy="3432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77978" y="6538086"/>
            <a:ext cx="5933320" cy="2971948"/>
            <a:chOff x="0" y="0"/>
            <a:chExt cx="2510147" cy="1257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10147" cy="1257311"/>
            </a:xfrm>
            <a:custGeom>
              <a:avLst/>
              <a:gdLst/>
              <a:ahLst/>
              <a:cxnLst/>
              <a:rect l="l" t="t" r="r" b="b"/>
              <a:pathLst>
                <a:path w="2510147" h="1257311">
                  <a:moveTo>
                    <a:pt x="73070" y="0"/>
                  </a:moveTo>
                  <a:lnTo>
                    <a:pt x="2437077" y="0"/>
                  </a:lnTo>
                  <a:cubicBezTo>
                    <a:pt x="2456456" y="0"/>
                    <a:pt x="2475042" y="7698"/>
                    <a:pt x="2488745" y="21402"/>
                  </a:cubicBezTo>
                  <a:cubicBezTo>
                    <a:pt x="2502449" y="35105"/>
                    <a:pt x="2510147" y="53691"/>
                    <a:pt x="2510147" y="73070"/>
                  </a:cubicBezTo>
                  <a:lnTo>
                    <a:pt x="2510147" y="1184241"/>
                  </a:lnTo>
                  <a:cubicBezTo>
                    <a:pt x="2510147" y="1224596"/>
                    <a:pt x="2477433" y="1257311"/>
                    <a:pt x="2437077" y="1257311"/>
                  </a:cubicBezTo>
                  <a:lnTo>
                    <a:pt x="73070" y="1257311"/>
                  </a:lnTo>
                  <a:cubicBezTo>
                    <a:pt x="32715" y="1257311"/>
                    <a:pt x="0" y="1224596"/>
                    <a:pt x="0" y="1184241"/>
                  </a:cubicBezTo>
                  <a:lnTo>
                    <a:pt x="0" y="73070"/>
                  </a:lnTo>
                  <a:cubicBezTo>
                    <a:pt x="0" y="32715"/>
                    <a:pt x="32715" y="0"/>
                    <a:pt x="73070" y="0"/>
                  </a:cubicBez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10147" cy="1295411"/>
            </a:xfrm>
            <a:prstGeom prst="rect">
              <a:avLst/>
            </a:prstGeom>
          </p:spPr>
          <p:txBody>
            <a:bodyPr lIns="31625" tIns="31625" rIns="31625" bIns="3162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1834" y="6720971"/>
            <a:ext cx="5285607" cy="255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i="1">
                <a:solidFill>
                  <a:srgbClr val="FFFFFF"/>
                </a:solidFill>
                <a:latin typeface="TT Travels Bold Italics"/>
                <a:ea typeface="TT Travels Bold Italics"/>
                <a:cs typeface="TT Travels Bold Italics"/>
                <a:sym typeface="TT Travels Bold Italics"/>
              </a:rPr>
              <a:t>Каналы привлечения:</a:t>
            </a:r>
          </a:p>
          <a:p>
            <a:pPr algn="ctr">
              <a:lnSpc>
                <a:spcPts val="3396"/>
              </a:lnSpc>
            </a:pPr>
            <a:endParaRPr lang="en-US" sz="2600" b="1" i="1">
              <a:solidFill>
                <a:srgbClr val="FFFFFF"/>
              </a:solidFill>
              <a:latin typeface="TT Travels Bold Italics"/>
              <a:ea typeface="TT Travels Bold Italics"/>
              <a:cs typeface="TT Travels Bold Italics"/>
              <a:sym typeface="TT Travels Bold Italics"/>
            </a:endParaRP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Цифровые каналы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Образовательные партнерства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PR-активности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77978" y="1880242"/>
            <a:ext cx="5933320" cy="3734832"/>
            <a:chOff x="0" y="0"/>
            <a:chExt cx="7911093" cy="497977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11093" cy="4979776"/>
              <a:chOff x="0" y="0"/>
              <a:chExt cx="1704930" cy="10731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04930" cy="1073198"/>
              </a:xfrm>
              <a:custGeom>
                <a:avLst/>
                <a:gdLst/>
                <a:ahLst/>
                <a:cxnLst/>
                <a:rect l="l" t="t" r="r" b="b"/>
                <a:pathLst>
                  <a:path w="1704930" h="1073198">
                    <a:moveTo>
                      <a:pt x="73070" y="0"/>
                    </a:moveTo>
                    <a:lnTo>
                      <a:pt x="1631860" y="0"/>
                    </a:lnTo>
                    <a:cubicBezTo>
                      <a:pt x="1672216" y="0"/>
                      <a:pt x="1704930" y="32715"/>
                      <a:pt x="1704930" y="73070"/>
                    </a:cubicBezTo>
                    <a:lnTo>
                      <a:pt x="1704930" y="1000128"/>
                    </a:lnTo>
                    <a:cubicBezTo>
                      <a:pt x="1704930" y="1040484"/>
                      <a:pt x="1672216" y="1073198"/>
                      <a:pt x="1631860" y="1073198"/>
                    </a:cubicBezTo>
                    <a:lnTo>
                      <a:pt x="73070" y="1073198"/>
                    </a:lnTo>
                    <a:cubicBezTo>
                      <a:pt x="32715" y="1073198"/>
                      <a:pt x="0" y="1040484"/>
                      <a:pt x="0" y="1000128"/>
                    </a:cubicBezTo>
                    <a:lnTo>
                      <a:pt x="0" y="73070"/>
                    </a:lnTo>
                    <a:cubicBezTo>
                      <a:pt x="0" y="32715"/>
                      <a:pt x="32715" y="0"/>
                      <a:pt x="730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704930" cy="1111298"/>
              </a:xfrm>
              <a:prstGeom prst="rect">
                <a:avLst/>
              </a:prstGeom>
            </p:spPr>
            <p:txBody>
              <a:bodyPr lIns="46562" tIns="46562" rIns="46562" bIns="46562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24473"/>
              <a:ext cx="7911093" cy="4914495"/>
              <a:chOff x="0" y="0"/>
              <a:chExt cx="1562685" cy="9707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62685" cy="970764"/>
              </a:xfrm>
              <a:custGeom>
                <a:avLst/>
                <a:gdLst/>
                <a:ahLst/>
                <a:cxnLst/>
                <a:rect l="l" t="t" r="r" b="b"/>
                <a:pathLst>
                  <a:path w="1562685" h="970764">
                    <a:moveTo>
                      <a:pt x="73070" y="0"/>
                    </a:moveTo>
                    <a:lnTo>
                      <a:pt x="1489615" y="0"/>
                    </a:lnTo>
                    <a:cubicBezTo>
                      <a:pt x="1529970" y="0"/>
                      <a:pt x="1562685" y="32715"/>
                      <a:pt x="1562685" y="73070"/>
                    </a:cubicBezTo>
                    <a:lnTo>
                      <a:pt x="1562685" y="897695"/>
                    </a:lnTo>
                    <a:cubicBezTo>
                      <a:pt x="1562685" y="938050"/>
                      <a:pt x="1529970" y="970764"/>
                      <a:pt x="1489615" y="970764"/>
                    </a:cubicBezTo>
                    <a:lnTo>
                      <a:pt x="73070" y="970764"/>
                    </a:lnTo>
                    <a:cubicBezTo>
                      <a:pt x="32715" y="970764"/>
                      <a:pt x="0" y="938050"/>
                      <a:pt x="0" y="897695"/>
                    </a:cubicBezTo>
                    <a:lnTo>
                      <a:pt x="0" y="73070"/>
                    </a:lnTo>
                    <a:cubicBezTo>
                      <a:pt x="0" y="32715"/>
                      <a:pt x="32715" y="0"/>
                      <a:pt x="7307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562685" cy="10088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45506" y="447604"/>
              <a:ext cx="7586451" cy="401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1" i="1">
                  <a:solidFill>
                    <a:srgbClr val="FFFFFF"/>
                  </a:solidFill>
                  <a:latin typeface="TT Travels Bold Italics"/>
                  <a:ea typeface="TT Travels Bold Italics"/>
                  <a:cs typeface="TT Travels Bold Italics"/>
                  <a:sym typeface="TT Travels Bold Italics"/>
                </a:rPr>
                <a:t>Ключевое ценностное предложение: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TT Travels Bold Italics"/>
                  <a:ea typeface="TT Travels Bold Italics"/>
                  <a:cs typeface="TT Travels Bold Italics"/>
                  <a:sym typeface="TT Travels Bold Italics"/>
                </a:rPr>
                <a:t>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Для индивидуальных пользователей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Для профессионалов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Для бизнеса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49421" y="2188020"/>
            <a:ext cx="6260601" cy="3119277"/>
            <a:chOff x="0" y="0"/>
            <a:chExt cx="8347468" cy="415903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347468" cy="4159035"/>
              <a:chOff x="0" y="0"/>
              <a:chExt cx="2696156" cy="13433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696156" cy="1343330"/>
              </a:xfrm>
              <a:custGeom>
                <a:avLst/>
                <a:gdLst/>
                <a:ahLst/>
                <a:cxnLst/>
                <a:rect l="l" t="t" r="r" b="b"/>
                <a:pathLst>
                  <a:path w="2696156" h="1343330">
                    <a:moveTo>
                      <a:pt x="69250" y="0"/>
                    </a:moveTo>
                    <a:lnTo>
                      <a:pt x="2626906" y="0"/>
                    </a:lnTo>
                    <a:cubicBezTo>
                      <a:pt x="2665151" y="0"/>
                      <a:pt x="2696156" y="31004"/>
                      <a:pt x="2696156" y="69250"/>
                    </a:cubicBezTo>
                    <a:lnTo>
                      <a:pt x="2696156" y="1274080"/>
                    </a:lnTo>
                    <a:cubicBezTo>
                      <a:pt x="2696156" y="1312326"/>
                      <a:pt x="2665151" y="1343330"/>
                      <a:pt x="2626906" y="1343330"/>
                    </a:cubicBezTo>
                    <a:lnTo>
                      <a:pt x="69250" y="1343330"/>
                    </a:lnTo>
                    <a:cubicBezTo>
                      <a:pt x="50884" y="1343330"/>
                      <a:pt x="33270" y="1336034"/>
                      <a:pt x="20283" y="1323047"/>
                    </a:cubicBezTo>
                    <a:cubicBezTo>
                      <a:pt x="7296" y="1310061"/>
                      <a:pt x="0" y="1292446"/>
                      <a:pt x="0" y="1274080"/>
                    </a:cubicBezTo>
                    <a:lnTo>
                      <a:pt x="0" y="69250"/>
                    </a:lnTo>
                    <a:cubicBezTo>
                      <a:pt x="0" y="31004"/>
                      <a:pt x="31004" y="0"/>
                      <a:pt x="69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2696156" cy="1381430"/>
              </a:xfrm>
              <a:prstGeom prst="rect">
                <a:avLst/>
              </a:prstGeom>
            </p:spPr>
            <p:txBody>
              <a:bodyPr lIns="31068" tIns="31068" rIns="31068" bIns="3106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11474"/>
              <a:ext cx="8347468" cy="4147561"/>
              <a:chOff x="0" y="0"/>
              <a:chExt cx="2471211" cy="122785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71211" cy="1227857"/>
              </a:xfrm>
              <a:custGeom>
                <a:avLst/>
                <a:gdLst/>
                <a:ahLst/>
                <a:cxnLst/>
                <a:rect l="l" t="t" r="r" b="b"/>
                <a:pathLst>
                  <a:path w="2471211" h="1227857">
                    <a:moveTo>
                      <a:pt x="69250" y="0"/>
                    </a:moveTo>
                    <a:lnTo>
                      <a:pt x="2401961" y="0"/>
                    </a:lnTo>
                    <a:cubicBezTo>
                      <a:pt x="2440206" y="0"/>
                      <a:pt x="2471211" y="31004"/>
                      <a:pt x="2471211" y="69250"/>
                    </a:cubicBezTo>
                    <a:lnTo>
                      <a:pt x="2471211" y="1158607"/>
                    </a:lnTo>
                    <a:cubicBezTo>
                      <a:pt x="2471211" y="1196853"/>
                      <a:pt x="2440206" y="1227857"/>
                      <a:pt x="2401961" y="1227857"/>
                    </a:cubicBezTo>
                    <a:lnTo>
                      <a:pt x="69250" y="1227857"/>
                    </a:lnTo>
                    <a:cubicBezTo>
                      <a:pt x="50884" y="1227857"/>
                      <a:pt x="33270" y="1220561"/>
                      <a:pt x="20283" y="1207574"/>
                    </a:cubicBezTo>
                    <a:cubicBezTo>
                      <a:pt x="7296" y="1194587"/>
                      <a:pt x="0" y="1176973"/>
                      <a:pt x="0" y="1158607"/>
                    </a:cubicBezTo>
                    <a:lnTo>
                      <a:pt x="0" y="69250"/>
                    </a:lnTo>
                    <a:cubicBezTo>
                      <a:pt x="0" y="31004"/>
                      <a:pt x="31004" y="0"/>
                      <a:pt x="6925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2471211" cy="1265957"/>
              </a:xfrm>
              <a:prstGeom prst="rect">
                <a:avLst/>
              </a:prstGeom>
            </p:spPr>
            <p:txBody>
              <a:bodyPr lIns="33896" tIns="33896" rIns="33896" bIns="33896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350201"/>
              <a:ext cx="8167451" cy="340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1" i="1">
                  <a:solidFill>
                    <a:srgbClr val="FFFFFF"/>
                  </a:solidFill>
                  <a:latin typeface="TT Travels Bold Italics"/>
                  <a:ea typeface="TT Travels Bold Italics"/>
                  <a:cs typeface="TT Travels Bold Italics"/>
                  <a:sym typeface="TT Travels Bold Italics"/>
                </a:rPr>
                <a:t>Ключевые метрики: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TT Travels Bold Italics"/>
                  <a:ea typeface="TT Travels Bold Italics"/>
                  <a:cs typeface="TT Travels Bold Italics"/>
                  <a:sym typeface="TT Travels Bold Italics"/>
                </a:rPr>
                <a:t>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Месячные пользователи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Средний доход на пользователя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Стоимость привлечения клиента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Показатель удержания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75540" y="6647526"/>
            <a:ext cx="4208363" cy="2862508"/>
            <a:chOff x="0" y="0"/>
            <a:chExt cx="5611150" cy="381667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611150" cy="3816677"/>
              <a:chOff x="0" y="0"/>
              <a:chExt cx="1812350" cy="123275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812350" cy="1232752"/>
              </a:xfrm>
              <a:custGeom>
                <a:avLst/>
                <a:gdLst/>
                <a:ahLst/>
                <a:cxnLst/>
                <a:rect l="l" t="t" r="r" b="b"/>
                <a:pathLst>
                  <a:path w="1812350" h="1232752">
                    <a:moveTo>
                      <a:pt x="103020" y="0"/>
                    </a:moveTo>
                    <a:lnTo>
                      <a:pt x="1709330" y="0"/>
                    </a:lnTo>
                    <a:cubicBezTo>
                      <a:pt x="1766226" y="0"/>
                      <a:pt x="1812350" y="46124"/>
                      <a:pt x="1812350" y="103020"/>
                    </a:cubicBezTo>
                    <a:lnTo>
                      <a:pt x="1812350" y="1129731"/>
                    </a:lnTo>
                    <a:cubicBezTo>
                      <a:pt x="1812350" y="1157054"/>
                      <a:pt x="1801496" y="1183258"/>
                      <a:pt x="1782176" y="1202578"/>
                    </a:cubicBezTo>
                    <a:cubicBezTo>
                      <a:pt x="1762856" y="1221898"/>
                      <a:pt x="1736653" y="1232752"/>
                      <a:pt x="1709330" y="1232752"/>
                    </a:cubicBezTo>
                    <a:lnTo>
                      <a:pt x="103020" y="1232752"/>
                    </a:lnTo>
                    <a:cubicBezTo>
                      <a:pt x="46124" y="1232752"/>
                      <a:pt x="0" y="1186628"/>
                      <a:pt x="0" y="1129731"/>
                    </a:cubicBezTo>
                    <a:lnTo>
                      <a:pt x="0" y="103020"/>
                    </a:lnTo>
                    <a:cubicBezTo>
                      <a:pt x="0" y="75698"/>
                      <a:pt x="10854" y="49494"/>
                      <a:pt x="30174" y="30174"/>
                    </a:cubicBezTo>
                    <a:cubicBezTo>
                      <a:pt x="49494" y="10854"/>
                      <a:pt x="75698" y="0"/>
                      <a:pt x="1030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812350" cy="1270852"/>
              </a:xfrm>
              <a:prstGeom prst="rect">
                <a:avLst/>
              </a:prstGeom>
            </p:spPr>
            <p:txBody>
              <a:bodyPr lIns="31068" tIns="31068" rIns="31068" bIns="3106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10530"/>
              <a:ext cx="5611150" cy="3806147"/>
              <a:chOff x="0" y="0"/>
              <a:chExt cx="1661143" cy="112678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61143" cy="1126784"/>
              </a:xfrm>
              <a:custGeom>
                <a:avLst/>
                <a:gdLst/>
                <a:ahLst/>
                <a:cxnLst/>
                <a:rect l="l" t="t" r="r" b="b"/>
                <a:pathLst>
                  <a:path w="1661143" h="1126784">
                    <a:moveTo>
                      <a:pt x="103020" y="0"/>
                    </a:moveTo>
                    <a:lnTo>
                      <a:pt x="1558122" y="0"/>
                    </a:lnTo>
                    <a:cubicBezTo>
                      <a:pt x="1615019" y="0"/>
                      <a:pt x="1661143" y="46124"/>
                      <a:pt x="1661143" y="103020"/>
                    </a:cubicBezTo>
                    <a:lnTo>
                      <a:pt x="1661143" y="1023763"/>
                    </a:lnTo>
                    <a:cubicBezTo>
                      <a:pt x="1661143" y="1080660"/>
                      <a:pt x="1615019" y="1126784"/>
                      <a:pt x="1558122" y="1126784"/>
                    </a:cubicBezTo>
                    <a:lnTo>
                      <a:pt x="103020" y="1126784"/>
                    </a:lnTo>
                    <a:cubicBezTo>
                      <a:pt x="75698" y="1126784"/>
                      <a:pt x="49494" y="1115930"/>
                      <a:pt x="30174" y="1096610"/>
                    </a:cubicBezTo>
                    <a:cubicBezTo>
                      <a:pt x="10854" y="1077290"/>
                      <a:pt x="0" y="1051086"/>
                      <a:pt x="0" y="1023763"/>
                    </a:cubicBezTo>
                    <a:lnTo>
                      <a:pt x="0" y="103020"/>
                    </a:lnTo>
                    <a:cubicBezTo>
                      <a:pt x="0" y="75698"/>
                      <a:pt x="10854" y="49494"/>
                      <a:pt x="30174" y="30174"/>
                    </a:cubicBezTo>
                    <a:cubicBezTo>
                      <a:pt x="49494" y="10854"/>
                      <a:pt x="75698" y="0"/>
                      <a:pt x="10302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661143" cy="1164884"/>
              </a:xfrm>
              <a:prstGeom prst="rect">
                <a:avLst/>
              </a:prstGeom>
            </p:spPr>
            <p:txBody>
              <a:bodyPr lIns="33896" tIns="33896" rIns="33896" bIns="33896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02649" y="179022"/>
              <a:ext cx="5405852" cy="340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b="1" i="1">
                  <a:solidFill>
                    <a:srgbClr val="FFFFFF"/>
                  </a:solidFill>
                  <a:latin typeface="TT Travels Bold Italics"/>
                  <a:ea typeface="TT Travels Bold Italics"/>
                  <a:cs typeface="TT Travels Bold Italics"/>
                  <a:sym typeface="TT Travels Bold Italics"/>
                </a:rPr>
                <a:t>Структура расходов:</a:t>
              </a:r>
            </a:p>
            <a:p>
              <a:pPr algn="ctr">
                <a:lnSpc>
                  <a:spcPts val="3499"/>
                </a:lnSpc>
              </a:pPr>
              <a:endParaRPr lang="en-US" sz="2599" b="1" i="1">
                <a:solidFill>
                  <a:srgbClr val="FFFFFF"/>
                </a:solidFill>
                <a:latin typeface="TT Travels Bold Italics"/>
                <a:ea typeface="TT Travels Bold Italics"/>
                <a:cs typeface="TT Travels Bold Italics"/>
                <a:sym typeface="TT Travels Bold Italics"/>
              </a:endParaRP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Операционные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Маркетинговые: 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Кадровые</a:t>
              </a:r>
            </a:p>
            <a:p>
              <a:pPr marL="518158" lvl="1" indent="-259079" algn="ctr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Административные 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6020049" y="430157"/>
            <a:ext cx="6835864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spc="-17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Бизнес-модель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6470" y="0"/>
            <a:ext cx="24201261" cy="11847437"/>
            <a:chOff x="0" y="0"/>
            <a:chExt cx="32268347" cy="15796583"/>
          </a:xfrm>
        </p:grpSpPr>
        <p:sp>
          <p:nvSpPr>
            <p:cNvPr id="3" name="Freeform 3"/>
            <p:cNvSpPr/>
            <p:nvPr/>
          </p:nvSpPr>
          <p:spPr>
            <a:xfrm rot="-549492">
              <a:off x="24029030" y="2472229"/>
              <a:ext cx="2997244" cy="1895608"/>
            </a:xfrm>
            <a:custGeom>
              <a:avLst/>
              <a:gdLst/>
              <a:ahLst/>
              <a:cxnLst/>
              <a:rect l="l" t="t" r="r" b="b"/>
              <a:pathLst>
                <a:path w="2997244" h="1895608">
                  <a:moveTo>
                    <a:pt x="0" y="0"/>
                  </a:moveTo>
                  <a:lnTo>
                    <a:pt x="2997243" y="0"/>
                  </a:lnTo>
                  <a:lnTo>
                    <a:pt x="2997243" y="1895608"/>
                  </a:lnTo>
                  <a:lnTo>
                    <a:pt x="0" y="1895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337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7689833" y="4311270"/>
              <a:ext cx="1433864" cy="1651117"/>
            </a:xfrm>
            <a:custGeom>
              <a:avLst/>
              <a:gdLst/>
              <a:ahLst/>
              <a:cxnLst/>
              <a:rect l="l" t="t" r="r" b="b"/>
              <a:pathLst>
                <a:path w="1433864" h="1651117">
                  <a:moveTo>
                    <a:pt x="0" y="0"/>
                  </a:moveTo>
                  <a:lnTo>
                    <a:pt x="1433865" y="0"/>
                  </a:lnTo>
                  <a:lnTo>
                    <a:pt x="1433865" y="1651117"/>
                  </a:lnTo>
                  <a:lnTo>
                    <a:pt x="0" y="1651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337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2700000">
              <a:off x="24369858" y="5701640"/>
              <a:ext cx="2596713" cy="2412247"/>
            </a:xfrm>
            <a:custGeom>
              <a:avLst/>
              <a:gdLst/>
              <a:ahLst/>
              <a:cxnLst/>
              <a:rect l="l" t="t" r="r" b="b"/>
              <a:pathLst>
                <a:path w="2596713" h="2412247">
                  <a:moveTo>
                    <a:pt x="0" y="0"/>
                  </a:moveTo>
                  <a:lnTo>
                    <a:pt x="2596712" y="0"/>
                  </a:lnTo>
                  <a:lnTo>
                    <a:pt x="2596712" y="2412246"/>
                  </a:lnTo>
                  <a:lnTo>
                    <a:pt x="0" y="2412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337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9469329" y="2179093"/>
              <a:ext cx="2744103" cy="2132178"/>
            </a:xfrm>
            <a:custGeom>
              <a:avLst/>
              <a:gdLst/>
              <a:ahLst/>
              <a:cxnLst/>
              <a:rect l="l" t="t" r="r" b="b"/>
              <a:pathLst>
                <a:path w="2744103" h="2132178">
                  <a:moveTo>
                    <a:pt x="0" y="0"/>
                  </a:moveTo>
                  <a:lnTo>
                    <a:pt x="2744103" y="0"/>
                  </a:lnTo>
                  <a:lnTo>
                    <a:pt x="2744103" y="2132177"/>
                  </a:lnTo>
                  <a:lnTo>
                    <a:pt x="0" y="2132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337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8831088" y="10550195"/>
              <a:ext cx="3437259" cy="2019227"/>
            </a:xfrm>
            <a:custGeom>
              <a:avLst/>
              <a:gdLst/>
              <a:ahLst/>
              <a:cxnLst/>
              <a:rect l="l" t="t" r="r" b="b"/>
              <a:pathLst>
                <a:path w="3437259" h="2019227">
                  <a:moveTo>
                    <a:pt x="0" y="0"/>
                  </a:moveTo>
                  <a:lnTo>
                    <a:pt x="3437259" y="0"/>
                  </a:lnTo>
                  <a:lnTo>
                    <a:pt x="3437259" y="2019226"/>
                  </a:lnTo>
                  <a:lnTo>
                    <a:pt x="0" y="2019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337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4089829">
              <a:off x="29175622" y="7379426"/>
              <a:ext cx="2748191" cy="1971276"/>
            </a:xfrm>
            <a:custGeom>
              <a:avLst/>
              <a:gdLst/>
              <a:ahLst/>
              <a:cxnLst/>
              <a:rect l="l" t="t" r="r" b="b"/>
              <a:pathLst>
                <a:path w="2748191" h="1971276">
                  <a:moveTo>
                    <a:pt x="0" y="0"/>
                  </a:moveTo>
                  <a:lnTo>
                    <a:pt x="2748191" y="0"/>
                  </a:lnTo>
                  <a:lnTo>
                    <a:pt x="2748191" y="1971277"/>
                  </a:lnTo>
                  <a:lnTo>
                    <a:pt x="0" y="197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337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4190384" y="12421691"/>
              <a:ext cx="2674535" cy="2067432"/>
            </a:xfrm>
            <a:custGeom>
              <a:avLst/>
              <a:gdLst/>
              <a:ahLst/>
              <a:cxnLst/>
              <a:rect l="l" t="t" r="r" b="b"/>
              <a:pathLst>
                <a:path w="2674535" h="2067432">
                  <a:moveTo>
                    <a:pt x="0" y="0"/>
                  </a:moveTo>
                  <a:lnTo>
                    <a:pt x="2674535" y="0"/>
                  </a:lnTo>
                  <a:lnTo>
                    <a:pt x="2674535" y="2067433"/>
                  </a:lnTo>
                  <a:lnTo>
                    <a:pt x="0" y="206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337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908684">
              <a:off x="27315432" y="1098235"/>
              <a:ext cx="2648946" cy="1503236"/>
            </a:xfrm>
            <a:custGeom>
              <a:avLst/>
              <a:gdLst/>
              <a:ahLst/>
              <a:cxnLst/>
              <a:rect l="l" t="t" r="r" b="b"/>
              <a:pathLst>
                <a:path w="2648946" h="1503236">
                  <a:moveTo>
                    <a:pt x="0" y="0"/>
                  </a:moveTo>
                  <a:lnTo>
                    <a:pt x="2648946" y="0"/>
                  </a:lnTo>
                  <a:lnTo>
                    <a:pt x="2648946" y="1503237"/>
                  </a:lnTo>
                  <a:lnTo>
                    <a:pt x="0" y="1503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337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564882" y="8804118"/>
              <a:ext cx="3067980" cy="1979645"/>
            </a:xfrm>
            <a:custGeom>
              <a:avLst/>
              <a:gdLst/>
              <a:ahLst/>
              <a:cxnLst/>
              <a:rect l="l" t="t" r="r" b="b"/>
              <a:pathLst>
                <a:path w="3067980" h="1979645">
                  <a:moveTo>
                    <a:pt x="0" y="0"/>
                  </a:moveTo>
                  <a:lnTo>
                    <a:pt x="3067980" y="0"/>
                  </a:lnTo>
                  <a:lnTo>
                    <a:pt x="3067980" y="1979644"/>
                  </a:lnTo>
                  <a:lnTo>
                    <a:pt x="0" y="19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337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5400000">
              <a:off x="27782466" y="13399794"/>
              <a:ext cx="2121430" cy="2529041"/>
            </a:xfrm>
            <a:custGeom>
              <a:avLst/>
              <a:gdLst/>
              <a:ahLst/>
              <a:cxnLst/>
              <a:rect l="l" t="t" r="r" b="b"/>
              <a:pathLst>
                <a:path w="2121430" h="2529041">
                  <a:moveTo>
                    <a:pt x="0" y="0"/>
                  </a:moveTo>
                  <a:lnTo>
                    <a:pt x="2121430" y="0"/>
                  </a:lnTo>
                  <a:lnTo>
                    <a:pt x="2121430" y="2529041"/>
                  </a:lnTo>
                  <a:lnTo>
                    <a:pt x="0" y="252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9337"/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206874" y="0"/>
              <a:ext cx="2232275" cy="1849853"/>
            </a:xfrm>
            <a:custGeom>
              <a:avLst/>
              <a:gdLst/>
              <a:ahLst/>
              <a:cxnLst/>
              <a:rect l="l" t="t" r="r" b="b"/>
              <a:pathLst>
                <a:path w="2232275" h="1849853">
                  <a:moveTo>
                    <a:pt x="0" y="0"/>
                  </a:moveTo>
                  <a:lnTo>
                    <a:pt x="2232275" y="0"/>
                  </a:lnTo>
                  <a:lnTo>
                    <a:pt x="2232275" y="1849853"/>
                  </a:lnTo>
                  <a:lnTo>
                    <a:pt x="0" y="1849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5000"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49492">
              <a:off x="8502818" y="2508005"/>
              <a:ext cx="2997244" cy="1895608"/>
            </a:xfrm>
            <a:custGeom>
              <a:avLst/>
              <a:gdLst/>
              <a:ahLst/>
              <a:cxnLst/>
              <a:rect l="l" t="t" r="r" b="b"/>
              <a:pathLst>
                <a:path w="2997244" h="1895608">
                  <a:moveTo>
                    <a:pt x="0" y="0"/>
                  </a:moveTo>
                  <a:lnTo>
                    <a:pt x="2997244" y="0"/>
                  </a:lnTo>
                  <a:lnTo>
                    <a:pt x="2997244" y="1895608"/>
                  </a:lnTo>
                  <a:lnTo>
                    <a:pt x="0" y="1895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1602"/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2163621" y="4347047"/>
              <a:ext cx="1433864" cy="1651117"/>
            </a:xfrm>
            <a:custGeom>
              <a:avLst/>
              <a:gdLst/>
              <a:ahLst/>
              <a:cxnLst/>
              <a:rect l="l" t="t" r="r" b="b"/>
              <a:pathLst>
                <a:path w="1433864" h="1651117">
                  <a:moveTo>
                    <a:pt x="0" y="0"/>
                  </a:moveTo>
                  <a:lnTo>
                    <a:pt x="1433865" y="0"/>
                  </a:lnTo>
                  <a:lnTo>
                    <a:pt x="1433865" y="1651116"/>
                  </a:lnTo>
                  <a:lnTo>
                    <a:pt x="0" y="1651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1602"/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2700000">
              <a:off x="8843646" y="5737416"/>
              <a:ext cx="2596713" cy="2412247"/>
            </a:xfrm>
            <a:custGeom>
              <a:avLst/>
              <a:gdLst/>
              <a:ahLst/>
              <a:cxnLst/>
              <a:rect l="l" t="t" r="r" b="b"/>
              <a:pathLst>
                <a:path w="2596713" h="2412247">
                  <a:moveTo>
                    <a:pt x="0" y="0"/>
                  </a:moveTo>
                  <a:lnTo>
                    <a:pt x="2596713" y="0"/>
                  </a:lnTo>
                  <a:lnTo>
                    <a:pt x="2596713" y="2412247"/>
                  </a:lnTo>
                  <a:lnTo>
                    <a:pt x="0" y="241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1602"/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3943117" y="2214869"/>
              <a:ext cx="2744103" cy="2132178"/>
            </a:xfrm>
            <a:custGeom>
              <a:avLst/>
              <a:gdLst/>
              <a:ahLst/>
              <a:cxnLst/>
              <a:rect l="l" t="t" r="r" b="b"/>
              <a:pathLst>
                <a:path w="2744103" h="2132178">
                  <a:moveTo>
                    <a:pt x="0" y="0"/>
                  </a:moveTo>
                  <a:lnTo>
                    <a:pt x="2744103" y="0"/>
                  </a:lnTo>
                  <a:lnTo>
                    <a:pt x="2744103" y="2132178"/>
                  </a:lnTo>
                  <a:lnTo>
                    <a:pt x="0" y="2132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1602"/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3304876" y="10585971"/>
              <a:ext cx="3437259" cy="2019227"/>
            </a:xfrm>
            <a:custGeom>
              <a:avLst/>
              <a:gdLst/>
              <a:ahLst/>
              <a:cxnLst/>
              <a:rect l="l" t="t" r="r" b="b"/>
              <a:pathLst>
                <a:path w="3437259" h="2019227">
                  <a:moveTo>
                    <a:pt x="0" y="0"/>
                  </a:moveTo>
                  <a:lnTo>
                    <a:pt x="3437260" y="0"/>
                  </a:lnTo>
                  <a:lnTo>
                    <a:pt x="3437260" y="2019226"/>
                  </a:lnTo>
                  <a:lnTo>
                    <a:pt x="0" y="2019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1602"/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4089829">
              <a:off x="13649410" y="7415203"/>
              <a:ext cx="2748191" cy="1971276"/>
            </a:xfrm>
            <a:custGeom>
              <a:avLst/>
              <a:gdLst/>
              <a:ahLst/>
              <a:cxnLst/>
              <a:rect l="l" t="t" r="r" b="b"/>
              <a:pathLst>
                <a:path w="2748191" h="1971276">
                  <a:moveTo>
                    <a:pt x="0" y="0"/>
                  </a:moveTo>
                  <a:lnTo>
                    <a:pt x="2748192" y="0"/>
                  </a:lnTo>
                  <a:lnTo>
                    <a:pt x="2748192" y="1971276"/>
                  </a:lnTo>
                  <a:lnTo>
                    <a:pt x="0" y="197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1602"/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64172" y="12457468"/>
              <a:ext cx="2674535" cy="2067432"/>
            </a:xfrm>
            <a:custGeom>
              <a:avLst/>
              <a:gdLst/>
              <a:ahLst/>
              <a:cxnLst/>
              <a:rect l="l" t="t" r="r" b="b"/>
              <a:pathLst>
                <a:path w="2674535" h="2067432">
                  <a:moveTo>
                    <a:pt x="0" y="0"/>
                  </a:moveTo>
                  <a:lnTo>
                    <a:pt x="2674535" y="0"/>
                  </a:lnTo>
                  <a:lnTo>
                    <a:pt x="2674535" y="2067432"/>
                  </a:lnTo>
                  <a:lnTo>
                    <a:pt x="0" y="206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1602"/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908684">
              <a:off x="11789220" y="1134012"/>
              <a:ext cx="2648946" cy="1503236"/>
            </a:xfrm>
            <a:custGeom>
              <a:avLst/>
              <a:gdLst/>
              <a:ahLst/>
              <a:cxnLst/>
              <a:rect l="l" t="t" r="r" b="b"/>
              <a:pathLst>
                <a:path w="2648946" h="1503236">
                  <a:moveTo>
                    <a:pt x="0" y="0"/>
                  </a:moveTo>
                  <a:lnTo>
                    <a:pt x="2648946" y="0"/>
                  </a:lnTo>
                  <a:lnTo>
                    <a:pt x="2648946" y="1503236"/>
                  </a:lnTo>
                  <a:lnTo>
                    <a:pt x="0" y="1503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1602"/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0038671" y="8839894"/>
              <a:ext cx="3067980" cy="1979645"/>
            </a:xfrm>
            <a:custGeom>
              <a:avLst/>
              <a:gdLst/>
              <a:ahLst/>
              <a:cxnLst/>
              <a:rect l="l" t="t" r="r" b="b"/>
              <a:pathLst>
                <a:path w="3067980" h="1979645">
                  <a:moveTo>
                    <a:pt x="0" y="0"/>
                  </a:moveTo>
                  <a:lnTo>
                    <a:pt x="3067980" y="0"/>
                  </a:lnTo>
                  <a:lnTo>
                    <a:pt x="3067980" y="1979645"/>
                  </a:lnTo>
                  <a:lnTo>
                    <a:pt x="0" y="1979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1602"/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5400000">
              <a:off x="12256254" y="13435570"/>
              <a:ext cx="2121430" cy="2529041"/>
            </a:xfrm>
            <a:custGeom>
              <a:avLst/>
              <a:gdLst/>
              <a:ahLst/>
              <a:cxnLst/>
              <a:rect l="l" t="t" r="r" b="b"/>
              <a:pathLst>
                <a:path w="2121430" h="2529041">
                  <a:moveTo>
                    <a:pt x="0" y="0"/>
                  </a:moveTo>
                  <a:lnTo>
                    <a:pt x="2121430" y="0"/>
                  </a:lnTo>
                  <a:lnTo>
                    <a:pt x="2121430" y="2529042"/>
                  </a:lnTo>
                  <a:lnTo>
                    <a:pt x="0" y="2529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1602"/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680662" y="35776"/>
              <a:ext cx="2232275" cy="1849853"/>
            </a:xfrm>
            <a:custGeom>
              <a:avLst/>
              <a:gdLst/>
              <a:ahLst/>
              <a:cxnLst/>
              <a:rect l="l" t="t" r="r" b="b"/>
              <a:pathLst>
                <a:path w="2232275" h="1849853">
                  <a:moveTo>
                    <a:pt x="0" y="0"/>
                  </a:moveTo>
                  <a:lnTo>
                    <a:pt x="2232275" y="0"/>
                  </a:lnTo>
                  <a:lnTo>
                    <a:pt x="2232275" y="1849854"/>
                  </a:lnTo>
                  <a:lnTo>
                    <a:pt x="0" y="1849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0999"/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549492">
              <a:off x="16558642" y="2543782"/>
              <a:ext cx="2997244" cy="1895608"/>
            </a:xfrm>
            <a:custGeom>
              <a:avLst/>
              <a:gdLst/>
              <a:ahLst/>
              <a:cxnLst/>
              <a:rect l="l" t="t" r="r" b="b"/>
              <a:pathLst>
                <a:path w="2997244" h="1895608">
                  <a:moveTo>
                    <a:pt x="0" y="0"/>
                  </a:moveTo>
                  <a:lnTo>
                    <a:pt x="2997244" y="0"/>
                  </a:lnTo>
                  <a:lnTo>
                    <a:pt x="2997244" y="1895607"/>
                  </a:lnTo>
                  <a:lnTo>
                    <a:pt x="0" y="1895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1602"/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0219446" y="4382823"/>
              <a:ext cx="1433864" cy="1651117"/>
            </a:xfrm>
            <a:custGeom>
              <a:avLst/>
              <a:gdLst/>
              <a:ahLst/>
              <a:cxnLst/>
              <a:rect l="l" t="t" r="r" b="b"/>
              <a:pathLst>
                <a:path w="1433864" h="1651117">
                  <a:moveTo>
                    <a:pt x="0" y="0"/>
                  </a:moveTo>
                  <a:lnTo>
                    <a:pt x="1433864" y="0"/>
                  </a:lnTo>
                  <a:lnTo>
                    <a:pt x="1433864" y="1651117"/>
                  </a:lnTo>
                  <a:lnTo>
                    <a:pt x="0" y="1651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1602"/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2700000">
              <a:off x="16899470" y="5773192"/>
              <a:ext cx="2596713" cy="2412247"/>
            </a:xfrm>
            <a:custGeom>
              <a:avLst/>
              <a:gdLst/>
              <a:ahLst/>
              <a:cxnLst/>
              <a:rect l="l" t="t" r="r" b="b"/>
              <a:pathLst>
                <a:path w="2596713" h="2412247">
                  <a:moveTo>
                    <a:pt x="0" y="0"/>
                  </a:moveTo>
                  <a:lnTo>
                    <a:pt x="2596713" y="0"/>
                  </a:lnTo>
                  <a:lnTo>
                    <a:pt x="2596713" y="2412247"/>
                  </a:lnTo>
                  <a:lnTo>
                    <a:pt x="0" y="241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1602"/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21998942" y="2250645"/>
              <a:ext cx="2744103" cy="2132178"/>
            </a:xfrm>
            <a:custGeom>
              <a:avLst/>
              <a:gdLst/>
              <a:ahLst/>
              <a:cxnLst/>
              <a:rect l="l" t="t" r="r" b="b"/>
              <a:pathLst>
                <a:path w="2744103" h="2132178">
                  <a:moveTo>
                    <a:pt x="0" y="0"/>
                  </a:moveTo>
                  <a:lnTo>
                    <a:pt x="2744103" y="0"/>
                  </a:lnTo>
                  <a:lnTo>
                    <a:pt x="2744103" y="2132178"/>
                  </a:lnTo>
                  <a:lnTo>
                    <a:pt x="0" y="2132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1602"/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1360701" y="10621747"/>
              <a:ext cx="3437259" cy="2019227"/>
            </a:xfrm>
            <a:custGeom>
              <a:avLst/>
              <a:gdLst/>
              <a:ahLst/>
              <a:cxnLst/>
              <a:rect l="l" t="t" r="r" b="b"/>
              <a:pathLst>
                <a:path w="3437259" h="2019227">
                  <a:moveTo>
                    <a:pt x="0" y="0"/>
                  </a:moveTo>
                  <a:lnTo>
                    <a:pt x="3437259" y="0"/>
                  </a:lnTo>
                  <a:lnTo>
                    <a:pt x="3437259" y="2019227"/>
                  </a:lnTo>
                  <a:lnTo>
                    <a:pt x="0" y="20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1602"/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4089829">
              <a:off x="21705235" y="7450979"/>
              <a:ext cx="2748191" cy="1971276"/>
            </a:xfrm>
            <a:custGeom>
              <a:avLst/>
              <a:gdLst/>
              <a:ahLst/>
              <a:cxnLst/>
              <a:rect l="l" t="t" r="r" b="b"/>
              <a:pathLst>
                <a:path w="2748191" h="1971276">
                  <a:moveTo>
                    <a:pt x="0" y="0"/>
                  </a:moveTo>
                  <a:lnTo>
                    <a:pt x="2748191" y="0"/>
                  </a:lnTo>
                  <a:lnTo>
                    <a:pt x="2748191" y="1971276"/>
                  </a:lnTo>
                  <a:lnTo>
                    <a:pt x="0" y="197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1602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6719996" y="12493244"/>
              <a:ext cx="2674535" cy="2067432"/>
            </a:xfrm>
            <a:custGeom>
              <a:avLst/>
              <a:gdLst/>
              <a:ahLst/>
              <a:cxnLst/>
              <a:rect l="l" t="t" r="r" b="b"/>
              <a:pathLst>
                <a:path w="2674535" h="2067432">
                  <a:moveTo>
                    <a:pt x="0" y="0"/>
                  </a:moveTo>
                  <a:lnTo>
                    <a:pt x="2674536" y="0"/>
                  </a:lnTo>
                  <a:lnTo>
                    <a:pt x="2674536" y="2067432"/>
                  </a:lnTo>
                  <a:lnTo>
                    <a:pt x="0" y="206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1602"/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908684">
              <a:off x="19845044" y="1169788"/>
              <a:ext cx="2648946" cy="1503236"/>
            </a:xfrm>
            <a:custGeom>
              <a:avLst/>
              <a:gdLst/>
              <a:ahLst/>
              <a:cxnLst/>
              <a:rect l="l" t="t" r="r" b="b"/>
              <a:pathLst>
                <a:path w="2648946" h="1503236">
                  <a:moveTo>
                    <a:pt x="0" y="0"/>
                  </a:moveTo>
                  <a:lnTo>
                    <a:pt x="2648946" y="0"/>
                  </a:lnTo>
                  <a:lnTo>
                    <a:pt x="2648946" y="1503236"/>
                  </a:lnTo>
                  <a:lnTo>
                    <a:pt x="0" y="1503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1602"/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8094495" y="8875670"/>
              <a:ext cx="3067980" cy="1979645"/>
            </a:xfrm>
            <a:custGeom>
              <a:avLst/>
              <a:gdLst/>
              <a:ahLst/>
              <a:cxnLst/>
              <a:rect l="l" t="t" r="r" b="b"/>
              <a:pathLst>
                <a:path w="3067980" h="1979645">
                  <a:moveTo>
                    <a:pt x="0" y="0"/>
                  </a:moveTo>
                  <a:lnTo>
                    <a:pt x="3067980" y="0"/>
                  </a:lnTo>
                  <a:lnTo>
                    <a:pt x="3067980" y="1979645"/>
                  </a:lnTo>
                  <a:lnTo>
                    <a:pt x="0" y="1979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1602"/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5400000">
              <a:off x="20312078" y="13471347"/>
              <a:ext cx="2121430" cy="2529041"/>
            </a:xfrm>
            <a:custGeom>
              <a:avLst/>
              <a:gdLst/>
              <a:ahLst/>
              <a:cxnLst/>
              <a:rect l="l" t="t" r="r" b="b"/>
              <a:pathLst>
                <a:path w="2121430" h="2529041">
                  <a:moveTo>
                    <a:pt x="0" y="0"/>
                  </a:moveTo>
                  <a:lnTo>
                    <a:pt x="2121431" y="0"/>
                  </a:lnTo>
                  <a:lnTo>
                    <a:pt x="2121431" y="2529041"/>
                  </a:lnTo>
                  <a:lnTo>
                    <a:pt x="0" y="252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1602"/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7736486" y="71553"/>
              <a:ext cx="2232275" cy="1849853"/>
            </a:xfrm>
            <a:custGeom>
              <a:avLst/>
              <a:gdLst/>
              <a:ahLst/>
              <a:cxnLst/>
              <a:rect l="l" t="t" r="r" b="b"/>
              <a:pathLst>
                <a:path w="2232275" h="1849853">
                  <a:moveTo>
                    <a:pt x="0" y="0"/>
                  </a:moveTo>
                  <a:lnTo>
                    <a:pt x="2232275" y="0"/>
                  </a:lnTo>
                  <a:lnTo>
                    <a:pt x="2232275" y="1849853"/>
                  </a:lnTo>
                  <a:lnTo>
                    <a:pt x="0" y="1849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0999"/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549492">
              <a:off x="131750" y="2543782"/>
              <a:ext cx="2997244" cy="1895608"/>
            </a:xfrm>
            <a:custGeom>
              <a:avLst/>
              <a:gdLst/>
              <a:ahLst/>
              <a:cxnLst/>
              <a:rect l="l" t="t" r="r" b="b"/>
              <a:pathLst>
                <a:path w="2997244" h="1895608">
                  <a:moveTo>
                    <a:pt x="0" y="0"/>
                  </a:moveTo>
                  <a:lnTo>
                    <a:pt x="2997244" y="0"/>
                  </a:lnTo>
                  <a:lnTo>
                    <a:pt x="2997244" y="1895607"/>
                  </a:lnTo>
                  <a:lnTo>
                    <a:pt x="0" y="1895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1602"/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3792554" y="4382823"/>
              <a:ext cx="1433864" cy="1651117"/>
            </a:xfrm>
            <a:custGeom>
              <a:avLst/>
              <a:gdLst/>
              <a:ahLst/>
              <a:cxnLst/>
              <a:rect l="l" t="t" r="r" b="b"/>
              <a:pathLst>
                <a:path w="1433864" h="1651117">
                  <a:moveTo>
                    <a:pt x="0" y="0"/>
                  </a:moveTo>
                  <a:lnTo>
                    <a:pt x="1433864" y="0"/>
                  </a:lnTo>
                  <a:lnTo>
                    <a:pt x="1433864" y="1651117"/>
                  </a:lnTo>
                  <a:lnTo>
                    <a:pt x="0" y="1651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1602"/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2700000">
              <a:off x="472578" y="5773192"/>
              <a:ext cx="2596713" cy="2412247"/>
            </a:xfrm>
            <a:custGeom>
              <a:avLst/>
              <a:gdLst/>
              <a:ahLst/>
              <a:cxnLst/>
              <a:rect l="l" t="t" r="r" b="b"/>
              <a:pathLst>
                <a:path w="2596713" h="2412247">
                  <a:moveTo>
                    <a:pt x="0" y="0"/>
                  </a:moveTo>
                  <a:lnTo>
                    <a:pt x="2596713" y="0"/>
                  </a:lnTo>
                  <a:lnTo>
                    <a:pt x="2596713" y="2412247"/>
                  </a:lnTo>
                  <a:lnTo>
                    <a:pt x="0" y="241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1602"/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5572049" y="2250645"/>
              <a:ext cx="2744103" cy="2132178"/>
            </a:xfrm>
            <a:custGeom>
              <a:avLst/>
              <a:gdLst/>
              <a:ahLst/>
              <a:cxnLst/>
              <a:rect l="l" t="t" r="r" b="b"/>
              <a:pathLst>
                <a:path w="2744103" h="2132178">
                  <a:moveTo>
                    <a:pt x="0" y="0"/>
                  </a:moveTo>
                  <a:lnTo>
                    <a:pt x="2744103" y="0"/>
                  </a:lnTo>
                  <a:lnTo>
                    <a:pt x="2744103" y="2132178"/>
                  </a:lnTo>
                  <a:lnTo>
                    <a:pt x="0" y="2132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1602"/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4933808" y="10621747"/>
              <a:ext cx="3437259" cy="2019227"/>
            </a:xfrm>
            <a:custGeom>
              <a:avLst/>
              <a:gdLst/>
              <a:ahLst/>
              <a:cxnLst/>
              <a:rect l="l" t="t" r="r" b="b"/>
              <a:pathLst>
                <a:path w="3437259" h="2019227">
                  <a:moveTo>
                    <a:pt x="0" y="0"/>
                  </a:moveTo>
                  <a:lnTo>
                    <a:pt x="3437260" y="0"/>
                  </a:lnTo>
                  <a:lnTo>
                    <a:pt x="3437260" y="2019227"/>
                  </a:lnTo>
                  <a:lnTo>
                    <a:pt x="0" y="20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1602"/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4089829">
              <a:off x="5278343" y="7450979"/>
              <a:ext cx="2748191" cy="1971276"/>
            </a:xfrm>
            <a:custGeom>
              <a:avLst/>
              <a:gdLst/>
              <a:ahLst/>
              <a:cxnLst/>
              <a:rect l="l" t="t" r="r" b="b"/>
              <a:pathLst>
                <a:path w="2748191" h="1971276">
                  <a:moveTo>
                    <a:pt x="0" y="0"/>
                  </a:moveTo>
                  <a:lnTo>
                    <a:pt x="2748191" y="0"/>
                  </a:lnTo>
                  <a:lnTo>
                    <a:pt x="2748191" y="1971276"/>
                  </a:lnTo>
                  <a:lnTo>
                    <a:pt x="0" y="197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1602"/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93104" y="12493244"/>
              <a:ext cx="2674535" cy="2067432"/>
            </a:xfrm>
            <a:custGeom>
              <a:avLst/>
              <a:gdLst/>
              <a:ahLst/>
              <a:cxnLst/>
              <a:rect l="l" t="t" r="r" b="b"/>
              <a:pathLst>
                <a:path w="2674535" h="2067432">
                  <a:moveTo>
                    <a:pt x="0" y="0"/>
                  </a:moveTo>
                  <a:lnTo>
                    <a:pt x="2674536" y="0"/>
                  </a:lnTo>
                  <a:lnTo>
                    <a:pt x="2674536" y="2067432"/>
                  </a:lnTo>
                  <a:lnTo>
                    <a:pt x="0" y="206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1602"/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908684">
              <a:off x="3418152" y="1169788"/>
              <a:ext cx="2648946" cy="1503236"/>
            </a:xfrm>
            <a:custGeom>
              <a:avLst/>
              <a:gdLst/>
              <a:ahLst/>
              <a:cxnLst/>
              <a:rect l="l" t="t" r="r" b="b"/>
              <a:pathLst>
                <a:path w="2648946" h="1503236">
                  <a:moveTo>
                    <a:pt x="0" y="0"/>
                  </a:moveTo>
                  <a:lnTo>
                    <a:pt x="2648946" y="0"/>
                  </a:lnTo>
                  <a:lnTo>
                    <a:pt x="2648946" y="1503236"/>
                  </a:lnTo>
                  <a:lnTo>
                    <a:pt x="0" y="1503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1602"/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667603" y="8875670"/>
              <a:ext cx="3067980" cy="1979645"/>
            </a:xfrm>
            <a:custGeom>
              <a:avLst/>
              <a:gdLst/>
              <a:ahLst/>
              <a:cxnLst/>
              <a:rect l="l" t="t" r="r" b="b"/>
              <a:pathLst>
                <a:path w="3067980" h="1979645">
                  <a:moveTo>
                    <a:pt x="0" y="0"/>
                  </a:moveTo>
                  <a:lnTo>
                    <a:pt x="3067980" y="0"/>
                  </a:lnTo>
                  <a:lnTo>
                    <a:pt x="3067980" y="1979645"/>
                  </a:lnTo>
                  <a:lnTo>
                    <a:pt x="0" y="1979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1602"/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5400000">
              <a:off x="3885186" y="13471347"/>
              <a:ext cx="2121430" cy="2529041"/>
            </a:xfrm>
            <a:custGeom>
              <a:avLst/>
              <a:gdLst/>
              <a:ahLst/>
              <a:cxnLst/>
              <a:rect l="l" t="t" r="r" b="b"/>
              <a:pathLst>
                <a:path w="2121430" h="2529041">
                  <a:moveTo>
                    <a:pt x="0" y="0"/>
                  </a:moveTo>
                  <a:lnTo>
                    <a:pt x="2121430" y="0"/>
                  </a:lnTo>
                  <a:lnTo>
                    <a:pt x="2121430" y="2529041"/>
                  </a:lnTo>
                  <a:lnTo>
                    <a:pt x="0" y="252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1602"/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309594" y="71553"/>
              <a:ext cx="2232275" cy="1849853"/>
            </a:xfrm>
            <a:custGeom>
              <a:avLst/>
              <a:gdLst/>
              <a:ahLst/>
              <a:cxnLst/>
              <a:rect l="l" t="t" r="r" b="b"/>
              <a:pathLst>
                <a:path w="2232275" h="1849853">
                  <a:moveTo>
                    <a:pt x="0" y="0"/>
                  </a:moveTo>
                  <a:lnTo>
                    <a:pt x="2232275" y="0"/>
                  </a:lnTo>
                  <a:lnTo>
                    <a:pt x="2232275" y="1849853"/>
                  </a:lnTo>
                  <a:lnTo>
                    <a:pt x="0" y="1849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0999"/>
              </a:blip>
              <a:stretch>
                <a:fillRect/>
              </a:stretch>
            </a:blipFill>
          </p:spPr>
        </p:sp>
      </p:grpSp>
      <p:sp>
        <p:nvSpPr>
          <p:cNvPr id="47" name="AutoShape 47"/>
          <p:cNvSpPr/>
          <p:nvPr/>
        </p:nvSpPr>
        <p:spPr>
          <a:xfrm>
            <a:off x="-1050055" y="5311860"/>
            <a:ext cx="18680803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2754390" y="5143500"/>
            <a:ext cx="336720" cy="336720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2B8A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304037" y="5746920"/>
            <a:ext cx="5237426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Полнофункциональный продукт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Начало привлечения первых пользователей (450+)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Конверсия в платящих пользователей на начальном уровне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MRR: около 650,000 руб.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9695582" y="5143500"/>
            <a:ext cx="336720" cy="336720"/>
            <a:chOff x="0" y="0"/>
            <a:chExt cx="6350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2B8A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5673401" y="5143500"/>
            <a:ext cx="336720" cy="336720"/>
            <a:chOff x="0" y="0"/>
            <a:chExt cx="6350000" cy="63500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2B8A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6195116" y="1078706"/>
            <a:ext cx="10778380" cy="1072674"/>
            <a:chOff x="-123464" y="66675"/>
            <a:chExt cx="14371173" cy="1430231"/>
          </a:xfrm>
        </p:grpSpPr>
        <p:sp>
          <p:nvSpPr>
            <p:cNvPr id="56" name="TextBox 56"/>
            <p:cNvSpPr txBox="1"/>
            <p:nvPr/>
          </p:nvSpPr>
          <p:spPr>
            <a:xfrm>
              <a:off x="-123464" y="66675"/>
              <a:ext cx="9472295" cy="1430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7200" spc="-192" dirty="0" err="1">
                  <a:solidFill>
                    <a:srgbClr val="FF2B8A">
                      <a:alpha val="37647"/>
                    </a:srgbClr>
                  </a:solidFill>
                  <a:latin typeface="TT Travels"/>
                  <a:ea typeface="TT Travels"/>
                  <a:cs typeface="TT Travels"/>
                  <a:sym typeface="TT Travels"/>
                </a:rPr>
                <a:t>ре</a:t>
              </a:r>
              <a:endParaRPr lang="en-US" sz="7200" spc="-192" dirty="0">
                <a:solidFill>
                  <a:srgbClr val="FF2B8A">
                    <a:alpha val="37647"/>
                  </a:srgbClr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390327" y="66675"/>
              <a:ext cx="9332887" cy="1430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7200" spc="-192" dirty="0" err="1">
                  <a:solidFill>
                    <a:srgbClr val="FF2B8A">
                      <a:alpha val="37647"/>
                    </a:srgbClr>
                  </a:solidFill>
                  <a:latin typeface="TT Travels"/>
                  <a:ea typeface="TT Travels"/>
                  <a:cs typeface="TT Travels"/>
                  <a:sym typeface="TT Travels"/>
                </a:rPr>
                <a:t>зу</a:t>
              </a:r>
              <a:endParaRPr lang="en-US" sz="7200" spc="-192" dirty="0">
                <a:solidFill>
                  <a:srgbClr val="FF2B8A">
                    <a:alpha val="37647"/>
                  </a:srgbClr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566869" y="66675"/>
              <a:ext cx="9261220" cy="1430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7200" spc="-192" dirty="0" err="1">
                  <a:solidFill>
                    <a:srgbClr val="FF2B8A">
                      <a:alpha val="37647"/>
                    </a:srgbClr>
                  </a:solidFill>
                  <a:latin typeface="TT Travels"/>
                  <a:ea typeface="TT Travels"/>
                  <a:cs typeface="TT Travels"/>
                  <a:sym typeface="TT Travels"/>
                </a:rPr>
                <a:t>ль</a:t>
              </a:r>
              <a:endParaRPr lang="en-US" sz="7200" spc="-192" dirty="0">
                <a:solidFill>
                  <a:srgbClr val="FF2B8A">
                    <a:alpha val="37647"/>
                  </a:srgbClr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900944" y="66675"/>
              <a:ext cx="9193953" cy="1430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7200" spc="-192" dirty="0" err="1">
                  <a:solidFill>
                    <a:srgbClr val="FF2B8A">
                      <a:alpha val="37647"/>
                    </a:srgbClr>
                  </a:solidFill>
                  <a:latin typeface="TT Travels"/>
                  <a:ea typeface="TT Travels"/>
                  <a:cs typeface="TT Travels"/>
                  <a:sym typeface="TT Travels"/>
                </a:rPr>
                <a:t>та</a:t>
              </a:r>
              <a:endParaRPr lang="en-US" sz="7200" spc="-192" dirty="0">
                <a:solidFill>
                  <a:srgbClr val="FF2B8A">
                    <a:alpha val="37647"/>
                  </a:srgbClr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5095912" y="66675"/>
              <a:ext cx="9151797" cy="1430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139"/>
                </a:lnSpc>
              </a:pPr>
              <a:r>
                <a:rPr lang="en-US" sz="7200" spc="-192" dirty="0" err="1">
                  <a:solidFill>
                    <a:srgbClr val="FF2B8A">
                      <a:alpha val="37647"/>
                    </a:srgbClr>
                  </a:solidFill>
                  <a:latin typeface="TT Travels"/>
                  <a:ea typeface="TT Travels"/>
                  <a:cs typeface="TT Travels"/>
                  <a:sym typeface="TT Travels"/>
                </a:rPr>
                <a:t>ты</a:t>
              </a:r>
              <a:endParaRPr lang="en-US" sz="7200" spc="-192" dirty="0">
                <a:solidFill>
                  <a:srgbClr val="FF2B8A">
                    <a:alpha val="37647"/>
                  </a:srgbClr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782755" y="1163477"/>
            <a:ext cx="12594111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spc="-179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Ожидаемые</a:t>
            </a:r>
            <a:r>
              <a:rPr lang="en-US" sz="6900" spc="-179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</a:t>
            </a:r>
            <a:r>
              <a:rPr lang="en-US" sz="6900" spc="-179" dirty="0" err="1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результаты</a:t>
            </a:r>
            <a:endParaRPr lang="en-US" sz="6900" spc="-179" dirty="0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8859953" y="4375118"/>
            <a:ext cx="2007980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9"/>
              </a:lnSpc>
            </a:pPr>
            <a:r>
              <a:rPr lang="en-US" sz="2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 месяцев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878386" y="4375118"/>
            <a:ext cx="1926749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9"/>
              </a:lnSpc>
            </a:pPr>
            <a:r>
              <a:rPr lang="en-US" sz="2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 месяца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136561" y="4375118"/>
            <a:ext cx="1909098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9"/>
              </a:lnSpc>
            </a:pPr>
            <a:r>
              <a:rPr lang="en-US" sz="2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месяцев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245230" y="5727870"/>
            <a:ext cx="4776298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Расширенный функционал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900 активных пользователей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Стабильный рост конверсии в платящих пользователей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MRR: 1,333,000 руб.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Выручка за год: 16,000,000 руб.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622811" y="5727870"/>
            <a:ext cx="3922921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2,600 активных пользователей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MRR: 4,166,700 руб.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Выручка за год: 50,000,000 руб.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к следующему этапу масштабирования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458904" y="9597127"/>
            <a:ext cx="9373945" cy="47625"/>
          </a:xfrm>
          <a:prstGeom prst="line">
            <a:avLst/>
          </a:prstGeom>
          <a:ln w="95250" cap="flat">
            <a:gradFill>
              <a:gsLst>
                <a:gs pos="0">
                  <a:srgbClr val="F5DFF0">
                    <a:alpha val="3500"/>
                  </a:srgbClr>
                </a:gs>
                <a:gs pos="100000">
                  <a:srgbClr val="3C15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63891" y="456461"/>
            <a:ext cx="1926850" cy="196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1"/>
              </a:lnSpc>
            </a:pPr>
            <a:r>
              <a:rPr lang="en-US" sz="10700" spc="-952">
                <a:solidFill>
                  <a:srgbClr val="3C15FF">
                    <a:alpha val="57647"/>
                  </a:srgbClr>
                </a:solidFill>
                <a:latin typeface="TT Travels"/>
                <a:ea typeface="TT Travels"/>
                <a:cs typeface="TT Travels"/>
                <a:sym typeface="TT Travels"/>
              </a:rPr>
              <a:t>Вы</a:t>
            </a:r>
          </a:p>
        </p:txBody>
      </p:sp>
      <p:sp>
        <p:nvSpPr>
          <p:cNvPr id="4" name="Freeform 4"/>
          <p:cNvSpPr/>
          <p:nvPr/>
        </p:nvSpPr>
        <p:spPr>
          <a:xfrm>
            <a:off x="-4339932" y="1715271"/>
            <a:ext cx="11634254" cy="11634254"/>
          </a:xfrm>
          <a:custGeom>
            <a:avLst/>
            <a:gdLst/>
            <a:ahLst/>
            <a:cxnLst/>
            <a:rect l="l" t="t" r="r" b="b"/>
            <a:pathLst>
              <a:path w="11634254" h="11634254">
                <a:moveTo>
                  <a:pt x="0" y="0"/>
                </a:moveTo>
                <a:lnTo>
                  <a:pt x="11634253" y="0"/>
                </a:lnTo>
                <a:lnTo>
                  <a:pt x="11634253" y="11634254"/>
                </a:lnTo>
                <a:lnTo>
                  <a:pt x="0" y="1163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36182" y="-5537486"/>
            <a:ext cx="11837934" cy="11837934"/>
          </a:xfrm>
          <a:custGeom>
            <a:avLst/>
            <a:gdLst/>
            <a:ahLst/>
            <a:cxnLst/>
            <a:rect l="l" t="t" r="r" b="b"/>
            <a:pathLst>
              <a:path w="11837934" h="11837934">
                <a:moveTo>
                  <a:pt x="0" y="0"/>
                </a:moveTo>
                <a:lnTo>
                  <a:pt x="11837934" y="0"/>
                </a:lnTo>
                <a:lnTo>
                  <a:pt x="11837934" y="11837934"/>
                </a:lnTo>
                <a:lnTo>
                  <a:pt x="0" y="1183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6986" y="456461"/>
            <a:ext cx="1691166" cy="196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1"/>
              </a:lnSpc>
            </a:pPr>
            <a:r>
              <a:rPr lang="en-US" sz="10700" spc="-952">
                <a:solidFill>
                  <a:srgbClr val="3C15FF">
                    <a:alpha val="57647"/>
                  </a:srgbClr>
                </a:solidFill>
                <a:latin typeface="TT Travels"/>
                <a:ea typeface="TT Travels"/>
                <a:cs typeface="TT Travels"/>
                <a:sym typeface="TT Travels"/>
              </a:rPr>
              <a:t>во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51322" y="456461"/>
            <a:ext cx="1958661" cy="196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1"/>
              </a:lnSpc>
            </a:pPr>
            <a:r>
              <a:rPr lang="en-US" sz="10700" spc="-952">
                <a:solidFill>
                  <a:srgbClr val="3C15FF">
                    <a:alpha val="57647"/>
                  </a:srgbClr>
                </a:solidFill>
                <a:latin typeface="TT Travels"/>
                <a:ea typeface="TT Travels"/>
                <a:cs typeface="TT Travels"/>
                <a:sym typeface="TT Travels"/>
              </a:rPr>
              <a:t>ды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3891" y="1116413"/>
            <a:ext cx="4712171" cy="122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999" spc="-62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Выводы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2176" y="2729230"/>
            <a:ext cx="15042973" cy="652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В ходе выполнения выпускной квалификационной работы был получен веб-сайт для генерации трёхмерных моделей по текстовым запросам, полностью готовый к использованию. Данный сайт ориентирован на разработчиков игр, архитекторов, дизайнеров и людей, для которых будет полезен данный инструмент.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Поставленные задачи при начале разработки достигнуты - реализован веб-сайт с несколькими страницами, генеративная модель, которая конвертирует промпт в полноценную 3D-модель, а также проведена работа над оптимизацией.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Результаты: модель работает и генерирует объекты на 2-х языках - русском и английском. Модели можно скачать в различных форматах и использовать в своих целях.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Экономический анализ показал, что проект имеет перспективы - при должной стратегии и рекламе проект способен окупиться и приносить прибыль.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Перспективы: запуск продукта, улучшение качества генерации, улучшение читаемости промптов, редактор модели внутри сайта.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549" y="8108080"/>
            <a:ext cx="3797193" cy="190826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982789" y="6730085"/>
            <a:ext cx="3026378" cy="618813"/>
            <a:chOff x="0" y="0"/>
            <a:chExt cx="4035170" cy="8250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983224" cy="825084"/>
              <a:chOff x="0" y="0"/>
              <a:chExt cx="720336" cy="1492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0336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720336" h="149210">
                    <a:moveTo>
                      <a:pt x="74605" y="0"/>
                    </a:moveTo>
                    <a:lnTo>
                      <a:pt x="645731" y="0"/>
                    </a:lnTo>
                    <a:cubicBezTo>
                      <a:pt x="686934" y="0"/>
                      <a:pt x="720336" y="33402"/>
                      <a:pt x="720336" y="74605"/>
                    </a:cubicBezTo>
                    <a:lnTo>
                      <a:pt x="720336" y="74605"/>
                    </a:lnTo>
                    <a:cubicBezTo>
                      <a:pt x="720336" y="115808"/>
                      <a:pt x="686934" y="149210"/>
                      <a:pt x="645731" y="149210"/>
                    </a:cubicBezTo>
                    <a:lnTo>
                      <a:pt x="74605" y="149210"/>
                    </a:lnTo>
                    <a:cubicBezTo>
                      <a:pt x="33402" y="149210"/>
                      <a:pt x="0" y="115808"/>
                      <a:pt x="0" y="74605"/>
                    </a:cubicBezTo>
                    <a:lnTo>
                      <a:pt x="0" y="74605"/>
                    </a:lnTo>
                    <a:cubicBezTo>
                      <a:pt x="0" y="33402"/>
                      <a:pt x="33402" y="0"/>
                      <a:pt x="746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15FF">
                      <a:alpha val="100000"/>
                    </a:srgbClr>
                  </a:gs>
                  <a:gs pos="50000">
                    <a:srgbClr val="F55BFA">
                      <a:alpha val="100000"/>
                    </a:srgbClr>
                  </a:gs>
                  <a:gs pos="100000">
                    <a:srgbClr val="FF2B8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720336" cy="1873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9533" y="145277"/>
              <a:ext cx="3995637" cy="46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5"/>
                </a:lnSpc>
                <a:spcBef>
                  <a:spcPct val="0"/>
                </a:spcBef>
              </a:pPr>
              <a:r>
                <a:rPr lang="en-US" sz="2075" b="1" spc="4" dirty="0" err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Начать</a:t>
              </a:r>
              <a:r>
                <a:rPr lang="en-US" sz="2075" b="1" spc="4" dirty="0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 </a:t>
              </a:r>
              <a:r>
                <a:rPr lang="en-US" sz="2075" b="1" spc="4" dirty="0" err="1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генерацию</a:t>
              </a:r>
              <a:endParaRPr lang="en-US" sz="2075" b="1" spc="4" dirty="0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28876" y="719294"/>
            <a:ext cx="3026378" cy="618813"/>
            <a:chOff x="0" y="0"/>
            <a:chExt cx="4035170" cy="82508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983224" cy="825084"/>
              <a:chOff x="0" y="0"/>
              <a:chExt cx="720336" cy="1492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20336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720336" h="149210">
                    <a:moveTo>
                      <a:pt x="74605" y="0"/>
                    </a:moveTo>
                    <a:lnTo>
                      <a:pt x="645731" y="0"/>
                    </a:lnTo>
                    <a:cubicBezTo>
                      <a:pt x="686934" y="0"/>
                      <a:pt x="720336" y="33402"/>
                      <a:pt x="720336" y="74605"/>
                    </a:cubicBezTo>
                    <a:lnTo>
                      <a:pt x="720336" y="74605"/>
                    </a:lnTo>
                    <a:cubicBezTo>
                      <a:pt x="720336" y="115808"/>
                      <a:pt x="686934" y="149210"/>
                      <a:pt x="645731" y="149210"/>
                    </a:cubicBezTo>
                    <a:lnTo>
                      <a:pt x="74605" y="149210"/>
                    </a:lnTo>
                    <a:cubicBezTo>
                      <a:pt x="33402" y="149210"/>
                      <a:pt x="0" y="115808"/>
                      <a:pt x="0" y="74605"/>
                    </a:cubicBezTo>
                    <a:lnTo>
                      <a:pt x="0" y="74605"/>
                    </a:lnTo>
                    <a:cubicBezTo>
                      <a:pt x="0" y="33402"/>
                      <a:pt x="33402" y="0"/>
                      <a:pt x="746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15FF">
                      <a:alpha val="100000"/>
                    </a:srgbClr>
                  </a:gs>
                  <a:gs pos="50000">
                    <a:srgbClr val="F55BFA">
                      <a:alpha val="100000"/>
                    </a:srgbClr>
                  </a:gs>
                  <a:gs pos="100000">
                    <a:srgbClr val="FF2B8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720336" cy="1873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533" y="145277"/>
              <a:ext cx="3995637" cy="46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5"/>
                </a:lnSpc>
                <a:spcBef>
                  <a:spcPct val="0"/>
                </a:spcBef>
              </a:pPr>
              <a:r>
                <a:rPr lang="en-US" sz="2075" b="1" spc="4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Начать генерацию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09601" y="6630879"/>
            <a:ext cx="2985566" cy="763474"/>
            <a:chOff x="0" y="-26128"/>
            <a:chExt cx="786322" cy="201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322" cy="162979"/>
            </a:xfrm>
            <a:custGeom>
              <a:avLst/>
              <a:gdLst/>
              <a:ahLst/>
              <a:cxnLst/>
              <a:rect l="l" t="t" r="r" b="b"/>
              <a:pathLst>
                <a:path w="786322" h="162979">
                  <a:moveTo>
                    <a:pt x="81490" y="0"/>
                  </a:moveTo>
                  <a:lnTo>
                    <a:pt x="704832" y="0"/>
                  </a:lnTo>
                  <a:cubicBezTo>
                    <a:pt x="726445" y="0"/>
                    <a:pt x="747172" y="8586"/>
                    <a:pt x="762454" y="23868"/>
                  </a:cubicBezTo>
                  <a:cubicBezTo>
                    <a:pt x="777736" y="39150"/>
                    <a:pt x="786322" y="59877"/>
                    <a:pt x="786322" y="81490"/>
                  </a:cubicBezTo>
                  <a:lnTo>
                    <a:pt x="786322" y="81490"/>
                  </a:lnTo>
                  <a:cubicBezTo>
                    <a:pt x="786322" y="103102"/>
                    <a:pt x="777736" y="123829"/>
                    <a:pt x="762454" y="139112"/>
                  </a:cubicBezTo>
                  <a:cubicBezTo>
                    <a:pt x="747172" y="154394"/>
                    <a:pt x="726445" y="162979"/>
                    <a:pt x="704832" y="162979"/>
                  </a:cubicBezTo>
                  <a:lnTo>
                    <a:pt x="81490" y="162979"/>
                  </a:lnTo>
                  <a:cubicBezTo>
                    <a:pt x="59877" y="162979"/>
                    <a:pt x="39150" y="154394"/>
                    <a:pt x="23868" y="139112"/>
                  </a:cubicBezTo>
                  <a:cubicBezTo>
                    <a:pt x="8586" y="123829"/>
                    <a:pt x="0" y="103102"/>
                    <a:pt x="0" y="81490"/>
                  </a:cubicBezTo>
                  <a:lnTo>
                    <a:pt x="0" y="81490"/>
                  </a:lnTo>
                  <a:cubicBezTo>
                    <a:pt x="0" y="59877"/>
                    <a:pt x="8586" y="39150"/>
                    <a:pt x="23868" y="23868"/>
                  </a:cubicBezTo>
                  <a:cubicBezTo>
                    <a:pt x="39150" y="8586"/>
                    <a:pt x="59877" y="0"/>
                    <a:pt x="8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6128"/>
              <a:ext cx="786322" cy="201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dirty="0" err="1" smtClean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Узнать</a:t>
              </a:r>
              <a:r>
                <a:rPr lang="en-US" sz="2000" dirty="0" smtClean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больше</a:t>
              </a:r>
              <a:endParaRPr lang="en-US" sz="2000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50514" y="687655"/>
            <a:ext cx="751998" cy="682090"/>
            <a:chOff x="0" y="-20870"/>
            <a:chExt cx="198057" cy="1796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057" cy="141545"/>
            </a:xfrm>
            <a:custGeom>
              <a:avLst/>
              <a:gdLst/>
              <a:ahLst/>
              <a:cxnLst/>
              <a:rect l="l" t="t" r="r" b="b"/>
              <a:pathLst>
                <a:path w="198057" h="141545">
                  <a:moveTo>
                    <a:pt x="70773" y="0"/>
                  </a:moveTo>
                  <a:lnTo>
                    <a:pt x="127285" y="0"/>
                  </a:lnTo>
                  <a:cubicBezTo>
                    <a:pt x="166371" y="0"/>
                    <a:pt x="198057" y="31686"/>
                    <a:pt x="198057" y="70773"/>
                  </a:cubicBezTo>
                  <a:lnTo>
                    <a:pt x="198057" y="70773"/>
                  </a:lnTo>
                  <a:cubicBezTo>
                    <a:pt x="198057" y="109859"/>
                    <a:pt x="166371" y="141545"/>
                    <a:pt x="127285" y="141545"/>
                  </a:cubicBezTo>
                  <a:lnTo>
                    <a:pt x="70773" y="141545"/>
                  </a:lnTo>
                  <a:cubicBezTo>
                    <a:pt x="31686" y="141545"/>
                    <a:pt x="0" y="109859"/>
                    <a:pt x="0" y="70773"/>
                  </a:cubicBezTo>
                  <a:lnTo>
                    <a:pt x="0" y="70773"/>
                  </a:lnTo>
                  <a:cubicBezTo>
                    <a:pt x="0" y="31686"/>
                    <a:pt x="31686" y="0"/>
                    <a:pt x="70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0870"/>
              <a:ext cx="198057" cy="17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9"/>
                </a:lnSpc>
              </a:pPr>
              <a:r>
                <a:rPr lang="en-US" sz="2049" dirty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Ru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97772" y="694565"/>
            <a:ext cx="756763" cy="682090"/>
            <a:chOff x="0" y="-20870"/>
            <a:chExt cx="199312" cy="1796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057" cy="141545"/>
            </a:xfrm>
            <a:custGeom>
              <a:avLst/>
              <a:gdLst/>
              <a:ahLst/>
              <a:cxnLst/>
              <a:rect l="l" t="t" r="r" b="b"/>
              <a:pathLst>
                <a:path w="198057" h="141545">
                  <a:moveTo>
                    <a:pt x="70773" y="0"/>
                  </a:moveTo>
                  <a:lnTo>
                    <a:pt x="127285" y="0"/>
                  </a:lnTo>
                  <a:cubicBezTo>
                    <a:pt x="166371" y="0"/>
                    <a:pt x="198057" y="31686"/>
                    <a:pt x="198057" y="70773"/>
                  </a:cubicBezTo>
                  <a:lnTo>
                    <a:pt x="198057" y="70773"/>
                  </a:lnTo>
                  <a:cubicBezTo>
                    <a:pt x="198057" y="109859"/>
                    <a:pt x="166371" y="141545"/>
                    <a:pt x="127285" y="141545"/>
                  </a:cubicBezTo>
                  <a:lnTo>
                    <a:pt x="70773" y="141545"/>
                  </a:lnTo>
                  <a:cubicBezTo>
                    <a:pt x="31686" y="141545"/>
                    <a:pt x="0" y="109859"/>
                    <a:pt x="0" y="70773"/>
                  </a:cubicBezTo>
                  <a:lnTo>
                    <a:pt x="0" y="70773"/>
                  </a:lnTo>
                  <a:cubicBezTo>
                    <a:pt x="0" y="31686"/>
                    <a:pt x="31686" y="0"/>
                    <a:pt x="70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8B8B8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255" y="-20870"/>
              <a:ext cx="198057" cy="17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9"/>
                </a:lnSpc>
              </a:pPr>
              <a:r>
                <a:rPr lang="en-US" sz="2049" dirty="0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EN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3180682" y="-2593509"/>
            <a:ext cx="5874084" cy="5874084"/>
          </a:xfrm>
          <a:custGeom>
            <a:avLst/>
            <a:gdLst/>
            <a:ahLst/>
            <a:cxnLst/>
            <a:rect l="l" t="t" r="r" b="b"/>
            <a:pathLst>
              <a:path w="5874084" h="5874084">
                <a:moveTo>
                  <a:pt x="0" y="0"/>
                </a:moveTo>
                <a:lnTo>
                  <a:pt x="5874084" y="0"/>
                </a:lnTo>
                <a:lnTo>
                  <a:pt x="5874084" y="5874084"/>
                </a:lnTo>
                <a:lnTo>
                  <a:pt x="0" y="587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11271" y="342009"/>
            <a:ext cx="9419146" cy="9419146"/>
          </a:xfrm>
          <a:custGeom>
            <a:avLst/>
            <a:gdLst/>
            <a:ahLst/>
            <a:cxnLst/>
            <a:rect l="l" t="t" r="r" b="b"/>
            <a:pathLst>
              <a:path w="9419146" h="9419146">
                <a:moveTo>
                  <a:pt x="0" y="0"/>
                </a:moveTo>
                <a:lnTo>
                  <a:pt x="9419146" y="0"/>
                </a:lnTo>
                <a:lnTo>
                  <a:pt x="9419146" y="9419146"/>
                </a:lnTo>
                <a:lnTo>
                  <a:pt x="0" y="941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4804611" y="5170016"/>
            <a:ext cx="10568326" cy="10568326"/>
          </a:xfrm>
          <a:custGeom>
            <a:avLst/>
            <a:gdLst/>
            <a:ahLst/>
            <a:cxnLst/>
            <a:rect l="l" t="t" r="r" b="b"/>
            <a:pathLst>
              <a:path w="10568326" h="10568326">
                <a:moveTo>
                  <a:pt x="0" y="0"/>
                </a:moveTo>
                <a:lnTo>
                  <a:pt x="10568325" y="0"/>
                </a:lnTo>
                <a:lnTo>
                  <a:pt x="10568325" y="10568326"/>
                </a:lnTo>
                <a:lnTo>
                  <a:pt x="0" y="10568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0" y="0"/>
            <a:ext cx="1760326" cy="860070"/>
          </a:xfrm>
          <a:custGeom>
            <a:avLst/>
            <a:gdLst/>
            <a:ahLst/>
            <a:cxnLst/>
            <a:rect l="l" t="t" r="r" b="b"/>
            <a:pathLst>
              <a:path w="1760326" h="860070">
                <a:moveTo>
                  <a:pt x="0" y="0"/>
                </a:moveTo>
                <a:lnTo>
                  <a:pt x="1760326" y="0"/>
                </a:lnTo>
                <a:lnTo>
                  <a:pt x="1760326" y="860070"/>
                </a:lnTo>
                <a:lnTo>
                  <a:pt x="0" y="860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6017" b="-48655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454560" y="773807"/>
            <a:ext cx="523606" cy="523606"/>
          </a:xfrm>
          <a:custGeom>
            <a:avLst/>
            <a:gdLst/>
            <a:ahLst/>
            <a:cxnLst/>
            <a:rect l="l" t="t" r="r" b="b"/>
            <a:pathLst>
              <a:path w="523606" h="523606">
                <a:moveTo>
                  <a:pt x="0" y="0"/>
                </a:moveTo>
                <a:lnTo>
                  <a:pt x="523606" y="0"/>
                </a:lnTo>
                <a:lnTo>
                  <a:pt x="523606" y="523605"/>
                </a:lnTo>
                <a:lnTo>
                  <a:pt x="0" y="523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506421" y="835677"/>
            <a:ext cx="1196267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О нас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68898" y="3924300"/>
            <a:ext cx="11671312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709"/>
              </a:lnSpc>
              <a:spcBef>
                <a:spcPct val="0"/>
              </a:spcBef>
            </a:pPr>
            <a:r>
              <a:rPr lang="ru-RU" sz="8364" spc="-393" dirty="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Спасибо за внимание!</a:t>
            </a:r>
            <a:endParaRPr lang="en-US" sz="8364" spc="-393" dirty="0">
              <a:solidFill>
                <a:srgbClr val="FFFFFF"/>
              </a:solidFill>
              <a:latin typeface="TT Travels"/>
              <a:ea typeface="TT Travels"/>
              <a:cs typeface="TT Travels"/>
              <a:sym typeface="TT Travel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902712" y="835677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105093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3577" y="-3854195"/>
            <a:ext cx="17234257" cy="17234257"/>
          </a:xfrm>
          <a:custGeom>
            <a:avLst/>
            <a:gdLst/>
            <a:ahLst/>
            <a:cxnLst/>
            <a:rect l="l" t="t" r="r" b="b"/>
            <a:pathLst>
              <a:path w="17234257" h="17234257">
                <a:moveTo>
                  <a:pt x="0" y="0"/>
                </a:moveTo>
                <a:lnTo>
                  <a:pt x="17234256" y="0"/>
                </a:lnTo>
                <a:lnTo>
                  <a:pt x="17234256" y="17234257"/>
                </a:lnTo>
                <a:lnTo>
                  <a:pt x="0" y="1723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265919" y="-7143914"/>
            <a:ext cx="9419146" cy="9419146"/>
          </a:xfrm>
          <a:custGeom>
            <a:avLst/>
            <a:gdLst/>
            <a:ahLst/>
            <a:cxnLst/>
            <a:rect l="l" t="t" r="r" b="b"/>
            <a:pathLst>
              <a:path w="9419146" h="9419146">
                <a:moveTo>
                  <a:pt x="0" y="0"/>
                </a:moveTo>
                <a:lnTo>
                  <a:pt x="9419146" y="0"/>
                </a:lnTo>
                <a:lnTo>
                  <a:pt x="9419146" y="9419146"/>
                </a:lnTo>
                <a:lnTo>
                  <a:pt x="0" y="941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3192" y="1116968"/>
            <a:ext cx="15786108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Реализация полноценного сервиса для генерации 3D объектов по текстовым описаниям, запуск MVP, а также глубокое исследование темы генерации трёхмерных представлений при помощи нейронных сетей.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0920" y="406403"/>
            <a:ext cx="2084543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1">
                <a:solidFill>
                  <a:srgbClr val="FF2B8A">
                    <a:alpha val="89804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Цель:</a:t>
            </a:r>
          </a:p>
        </p:txBody>
      </p:sp>
      <p:sp>
        <p:nvSpPr>
          <p:cNvPr id="6" name="Freeform 6"/>
          <p:cNvSpPr/>
          <p:nvPr/>
        </p:nvSpPr>
        <p:spPr>
          <a:xfrm>
            <a:off x="-8265919" y="-4786190"/>
            <a:ext cx="9419146" cy="9419146"/>
          </a:xfrm>
          <a:custGeom>
            <a:avLst/>
            <a:gdLst/>
            <a:ahLst/>
            <a:cxnLst/>
            <a:rect l="l" t="t" r="r" b="b"/>
            <a:pathLst>
              <a:path w="9419146" h="9419146">
                <a:moveTo>
                  <a:pt x="0" y="0"/>
                </a:moveTo>
                <a:lnTo>
                  <a:pt x="9419146" y="0"/>
                </a:lnTo>
                <a:lnTo>
                  <a:pt x="9419146" y="9419146"/>
                </a:lnTo>
                <a:lnTo>
                  <a:pt x="0" y="941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3227" y="3532470"/>
            <a:ext cx="12893982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Провести анализ предметной области для выявления бизнес-процессов,  связанных с запуском проекта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Провести исследование и проектирование системы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Разработка основных компонентов системы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Реализация инфраструктуры и развёртывание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Регулярное тестирование 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Проведение маркетинговых мероприятий и запуск MVP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0920" y="2746041"/>
            <a:ext cx="2614318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1">
                <a:solidFill>
                  <a:srgbClr val="FF2B8A">
                    <a:alpha val="89804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Задачи: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5528" y="7777444"/>
            <a:ext cx="30569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-163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"GameDev Track"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15528" y="6990679"/>
            <a:ext cx="6572472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1" spc="-264">
                <a:solidFill>
                  <a:srgbClr val="FF2B8A">
                    <a:alpha val="89804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Объект исследования: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0920" y="6990679"/>
            <a:ext cx="7574508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1">
                <a:solidFill>
                  <a:srgbClr val="FF2B8A">
                    <a:alpha val="89804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Предмет исследования: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192" y="7777444"/>
            <a:ext cx="9536383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Возможность создания сервиса для генерации трёхмерных объектов из текстовых описаний при помощи связанных между собой моделей нейронных сетей, а также оценка эффективности подобного сервиса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2319" y="-4156991"/>
            <a:ext cx="9300491" cy="9300491"/>
          </a:xfrm>
          <a:custGeom>
            <a:avLst/>
            <a:gdLst/>
            <a:ahLst/>
            <a:cxnLst/>
            <a:rect l="l" t="t" r="r" b="b"/>
            <a:pathLst>
              <a:path w="9300491" h="9300491">
                <a:moveTo>
                  <a:pt x="0" y="0"/>
                </a:moveTo>
                <a:lnTo>
                  <a:pt x="9300492" y="0"/>
                </a:lnTo>
                <a:lnTo>
                  <a:pt x="9300492" y="9300491"/>
                </a:lnTo>
                <a:lnTo>
                  <a:pt x="0" y="930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01342"/>
            <a:ext cx="4608857" cy="6356958"/>
          </a:xfrm>
          <a:custGeom>
            <a:avLst/>
            <a:gdLst/>
            <a:ahLst/>
            <a:cxnLst/>
            <a:rect l="l" t="t" r="r" b="b"/>
            <a:pathLst>
              <a:path w="4608857" h="6356958">
                <a:moveTo>
                  <a:pt x="0" y="0"/>
                </a:moveTo>
                <a:lnTo>
                  <a:pt x="4608857" y="0"/>
                </a:lnTo>
                <a:lnTo>
                  <a:pt x="460885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515" r="-4513" b="-51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901342"/>
            <a:ext cx="4608857" cy="6356958"/>
            <a:chOff x="0" y="0"/>
            <a:chExt cx="1213855" cy="1674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855" cy="1674261"/>
            </a:xfrm>
            <a:custGeom>
              <a:avLst/>
              <a:gdLst/>
              <a:ahLst/>
              <a:cxnLst/>
              <a:rect l="l" t="t" r="r" b="b"/>
              <a:pathLst>
                <a:path w="1213855" h="1674261">
                  <a:moveTo>
                    <a:pt x="94068" y="0"/>
                  </a:moveTo>
                  <a:lnTo>
                    <a:pt x="1119787" y="0"/>
                  </a:lnTo>
                  <a:cubicBezTo>
                    <a:pt x="1144736" y="0"/>
                    <a:pt x="1168662" y="9911"/>
                    <a:pt x="1186303" y="27552"/>
                  </a:cubicBezTo>
                  <a:cubicBezTo>
                    <a:pt x="1203945" y="45193"/>
                    <a:pt x="1213855" y="69120"/>
                    <a:pt x="1213855" y="94068"/>
                  </a:cubicBezTo>
                  <a:lnTo>
                    <a:pt x="1213855" y="1580192"/>
                  </a:lnTo>
                  <a:cubicBezTo>
                    <a:pt x="1213855" y="1632145"/>
                    <a:pt x="1171740" y="1674261"/>
                    <a:pt x="1119787" y="1674261"/>
                  </a:cubicBezTo>
                  <a:lnTo>
                    <a:pt x="94068" y="1674261"/>
                  </a:lnTo>
                  <a:cubicBezTo>
                    <a:pt x="42116" y="1674261"/>
                    <a:pt x="0" y="1632145"/>
                    <a:pt x="0" y="1580192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13855" cy="171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901342"/>
            <a:ext cx="4608857" cy="6356958"/>
            <a:chOff x="0" y="0"/>
            <a:chExt cx="1324348" cy="18266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4348" cy="1826662"/>
            </a:xfrm>
            <a:custGeom>
              <a:avLst/>
              <a:gdLst/>
              <a:ahLst/>
              <a:cxnLst/>
              <a:rect l="l" t="t" r="r" b="b"/>
              <a:pathLst>
                <a:path w="1324348" h="1826662">
                  <a:moveTo>
                    <a:pt x="94068" y="0"/>
                  </a:moveTo>
                  <a:lnTo>
                    <a:pt x="1230280" y="0"/>
                  </a:lnTo>
                  <a:cubicBezTo>
                    <a:pt x="1255228" y="0"/>
                    <a:pt x="1279155" y="9911"/>
                    <a:pt x="1296796" y="27552"/>
                  </a:cubicBezTo>
                  <a:cubicBezTo>
                    <a:pt x="1314438" y="45193"/>
                    <a:pt x="1324348" y="69120"/>
                    <a:pt x="1324348" y="94068"/>
                  </a:cubicBezTo>
                  <a:lnTo>
                    <a:pt x="1324348" y="1732594"/>
                  </a:lnTo>
                  <a:cubicBezTo>
                    <a:pt x="1324348" y="1784546"/>
                    <a:pt x="1282232" y="1826662"/>
                    <a:pt x="1230280" y="1826662"/>
                  </a:cubicBezTo>
                  <a:lnTo>
                    <a:pt x="94068" y="1826662"/>
                  </a:lnTo>
                  <a:cubicBezTo>
                    <a:pt x="42116" y="1826662"/>
                    <a:pt x="0" y="1784546"/>
                    <a:pt x="0" y="1732594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24348" cy="1874287"/>
            </a:xfrm>
            <a:prstGeom prst="rect">
              <a:avLst/>
            </a:prstGeom>
          </p:spPr>
          <p:txBody>
            <a:bodyPr lIns="46562" tIns="46562" rIns="46562" bIns="46562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50443" y="2901342"/>
            <a:ext cx="4608857" cy="6356958"/>
            <a:chOff x="0" y="0"/>
            <a:chExt cx="1324348" cy="18266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4348" cy="1826662"/>
            </a:xfrm>
            <a:custGeom>
              <a:avLst/>
              <a:gdLst/>
              <a:ahLst/>
              <a:cxnLst/>
              <a:rect l="l" t="t" r="r" b="b"/>
              <a:pathLst>
                <a:path w="1324348" h="1826662">
                  <a:moveTo>
                    <a:pt x="94068" y="0"/>
                  </a:moveTo>
                  <a:lnTo>
                    <a:pt x="1230280" y="0"/>
                  </a:lnTo>
                  <a:cubicBezTo>
                    <a:pt x="1255228" y="0"/>
                    <a:pt x="1279155" y="9911"/>
                    <a:pt x="1296796" y="27552"/>
                  </a:cubicBezTo>
                  <a:cubicBezTo>
                    <a:pt x="1314438" y="45193"/>
                    <a:pt x="1324348" y="69120"/>
                    <a:pt x="1324348" y="94068"/>
                  </a:cubicBezTo>
                  <a:lnTo>
                    <a:pt x="1324348" y="1732594"/>
                  </a:lnTo>
                  <a:cubicBezTo>
                    <a:pt x="1324348" y="1784546"/>
                    <a:pt x="1282232" y="1826662"/>
                    <a:pt x="1230280" y="1826662"/>
                  </a:cubicBezTo>
                  <a:lnTo>
                    <a:pt x="94068" y="1826662"/>
                  </a:lnTo>
                  <a:cubicBezTo>
                    <a:pt x="42116" y="1826662"/>
                    <a:pt x="0" y="1784546"/>
                    <a:pt x="0" y="1732594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24348" cy="1874287"/>
            </a:xfrm>
            <a:prstGeom prst="rect">
              <a:avLst/>
            </a:prstGeom>
          </p:spPr>
          <p:txBody>
            <a:bodyPr lIns="46562" tIns="46562" rIns="46562" bIns="46562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650443" y="2901342"/>
            <a:ext cx="4608857" cy="6356958"/>
          </a:xfrm>
          <a:custGeom>
            <a:avLst/>
            <a:gdLst/>
            <a:ahLst/>
            <a:cxnLst/>
            <a:rect l="l" t="t" r="r" b="b"/>
            <a:pathLst>
              <a:path w="4608857" h="6356958">
                <a:moveTo>
                  <a:pt x="0" y="0"/>
                </a:moveTo>
                <a:lnTo>
                  <a:pt x="4608857" y="0"/>
                </a:lnTo>
                <a:lnTo>
                  <a:pt x="460885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4409" b="-44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650443" y="2901342"/>
            <a:ext cx="4608857" cy="6356958"/>
            <a:chOff x="0" y="0"/>
            <a:chExt cx="1213855" cy="1674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3855" cy="1674261"/>
            </a:xfrm>
            <a:custGeom>
              <a:avLst/>
              <a:gdLst/>
              <a:ahLst/>
              <a:cxnLst/>
              <a:rect l="l" t="t" r="r" b="b"/>
              <a:pathLst>
                <a:path w="1213855" h="1674261">
                  <a:moveTo>
                    <a:pt x="94068" y="0"/>
                  </a:moveTo>
                  <a:lnTo>
                    <a:pt x="1119787" y="0"/>
                  </a:lnTo>
                  <a:cubicBezTo>
                    <a:pt x="1144736" y="0"/>
                    <a:pt x="1168662" y="9911"/>
                    <a:pt x="1186303" y="27552"/>
                  </a:cubicBezTo>
                  <a:cubicBezTo>
                    <a:pt x="1203945" y="45193"/>
                    <a:pt x="1213855" y="69120"/>
                    <a:pt x="1213855" y="94068"/>
                  </a:cubicBezTo>
                  <a:lnTo>
                    <a:pt x="1213855" y="1580192"/>
                  </a:lnTo>
                  <a:cubicBezTo>
                    <a:pt x="1213855" y="1632145"/>
                    <a:pt x="1171740" y="1674261"/>
                    <a:pt x="1119787" y="1674261"/>
                  </a:cubicBezTo>
                  <a:lnTo>
                    <a:pt x="94068" y="1674261"/>
                  </a:lnTo>
                  <a:cubicBezTo>
                    <a:pt x="42116" y="1674261"/>
                    <a:pt x="0" y="1632145"/>
                    <a:pt x="0" y="1580192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3855" cy="171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81402" y="3426734"/>
            <a:ext cx="4546938" cy="80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 b="1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Студенты и преподаватели вузов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53075" y="5172075"/>
            <a:ext cx="4003593" cy="391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Платформа используется для учебных целей. А также помогает сэкономить время и избежать подробного изучения необходимых программ. </a:t>
            </a:r>
          </a:p>
        </p:txBody>
      </p:sp>
      <p:sp>
        <p:nvSpPr>
          <p:cNvPr id="19" name="Freeform 19"/>
          <p:cNvSpPr/>
          <p:nvPr/>
        </p:nvSpPr>
        <p:spPr>
          <a:xfrm>
            <a:off x="6838686" y="2882623"/>
            <a:ext cx="4608857" cy="6356958"/>
          </a:xfrm>
          <a:custGeom>
            <a:avLst/>
            <a:gdLst/>
            <a:ahLst/>
            <a:cxnLst/>
            <a:rect l="l" t="t" r="r" b="b"/>
            <a:pathLst>
              <a:path w="4608857" h="6356958">
                <a:moveTo>
                  <a:pt x="0" y="0"/>
                </a:moveTo>
                <a:lnTo>
                  <a:pt x="4608858" y="0"/>
                </a:lnTo>
                <a:lnTo>
                  <a:pt x="46088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</a:blip>
            <a:stretch>
              <a:fillRect l="-12136" t="-874" r="-26998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838686" y="2882623"/>
            <a:ext cx="4608857" cy="6356958"/>
            <a:chOff x="0" y="0"/>
            <a:chExt cx="1324348" cy="1826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4348" cy="1826662"/>
            </a:xfrm>
            <a:custGeom>
              <a:avLst/>
              <a:gdLst/>
              <a:ahLst/>
              <a:cxnLst/>
              <a:rect l="l" t="t" r="r" b="b"/>
              <a:pathLst>
                <a:path w="1324348" h="1826662">
                  <a:moveTo>
                    <a:pt x="94068" y="0"/>
                  </a:moveTo>
                  <a:lnTo>
                    <a:pt x="1230280" y="0"/>
                  </a:lnTo>
                  <a:cubicBezTo>
                    <a:pt x="1255228" y="0"/>
                    <a:pt x="1279155" y="9911"/>
                    <a:pt x="1296796" y="27552"/>
                  </a:cubicBezTo>
                  <a:cubicBezTo>
                    <a:pt x="1314438" y="45193"/>
                    <a:pt x="1324348" y="69120"/>
                    <a:pt x="1324348" y="94068"/>
                  </a:cubicBezTo>
                  <a:lnTo>
                    <a:pt x="1324348" y="1732594"/>
                  </a:lnTo>
                  <a:cubicBezTo>
                    <a:pt x="1324348" y="1784546"/>
                    <a:pt x="1282232" y="1826662"/>
                    <a:pt x="1230280" y="1826662"/>
                  </a:cubicBezTo>
                  <a:lnTo>
                    <a:pt x="94068" y="1826662"/>
                  </a:lnTo>
                  <a:cubicBezTo>
                    <a:pt x="42116" y="1826662"/>
                    <a:pt x="0" y="1784546"/>
                    <a:pt x="0" y="1732594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24348" cy="1874287"/>
            </a:xfrm>
            <a:prstGeom prst="rect">
              <a:avLst/>
            </a:prstGeom>
          </p:spPr>
          <p:txBody>
            <a:bodyPr lIns="46562" tIns="46562" rIns="46562" bIns="46562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38686" y="2882623"/>
            <a:ext cx="4608857" cy="6356958"/>
            <a:chOff x="0" y="0"/>
            <a:chExt cx="1213855" cy="16742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13855" cy="1674261"/>
            </a:xfrm>
            <a:custGeom>
              <a:avLst/>
              <a:gdLst/>
              <a:ahLst/>
              <a:cxnLst/>
              <a:rect l="l" t="t" r="r" b="b"/>
              <a:pathLst>
                <a:path w="1213855" h="1674261">
                  <a:moveTo>
                    <a:pt x="94068" y="0"/>
                  </a:moveTo>
                  <a:lnTo>
                    <a:pt x="1119787" y="0"/>
                  </a:lnTo>
                  <a:cubicBezTo>
                    <a:pt x="1144736" y="0"/>
                    <a:pt x="1168662" y="9911"/>
                    <a:pt x="1186303" y="27552"/>
                  </a:cubicBezTo>
                  <a:cubicBezTo>
                    <a:pt x="1203945" y="45193"/>
                    <a:pt x="1213855" y="69120"/>
                    <a:pt x="1213855" y="94068"/>
                  </a:cubicBezTo>
                  <a:lnTo>
                    <a:pt x="1213855" y="1580192"/>
                  </a:lnTo>
                  <a:cubicBezTo>
                    <a:pt x="1213855" y="1632145"/>
                    <a:pt x="1171740" y="1674261"/>
                    <a:pt x="1119787" y="1674261"/>
                  </a:cubicBezTo>
                  <a:lnTo>
                    <a:pt x="94068" y="1674261"/>
                  </a:lnTo>
                  <a:cubicBezTo>
                    <a:pt x="42116" y="1674261"/>
                    <a:pt x="0" y="1632145"/>
                    <a:pt x="0" y="1580192"/>
                  </a:cubicBezTo>
                  <a:lnTo>
                    <a:pt x="0" y="94068"/>
                  </a:lnTo>
                  <a:cubicBezTo>
                    <a:pt x="0" y="42116"/>
                    <a:pt x="42116" y="0"/>
                    <a:pt x="94068" y="0"/>
                  </a:cubicBez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13855" cy="171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40921" y="5172075"/>
            <a:ext cx="3806157" cy="352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Используют платформу для визуальной демонстрации проектов, моделирования и презентации архитектурных проектов.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73928" y="3426734"/>
            <a:ext cx="4338375" cy="80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 b="1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Инженеры</a:t>
            </a:r>
          </a:p>
          <a:p>
            <a:pPr algn="ctr">
              <a:lnSpc>
                <a:spcPts val="3190"/>
              </a:lnSpc>
            </a:pPr>
            <a:r>
              <a:rPr lang="en-US" sz="2900" b="1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 и архитекторы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1332" y="5172075"/>
            <a:ext cx="4003593" cy="352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Применяют платформу для создания 3D-моделей для анимации и игр.</a:t>
            </a:r>
          </a:p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 structo ускоряет процесс, позволяя быстрее получать результат.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168" y="3426734"/>
            <a:ext cx="4305307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 b="1">
                <a:solidFill>
                  <a:srgbClr val="FFFFFF">
                    <a:alpha val="86667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Дизайнеры, художники </a:t>
            </a:r>
          </a:p>
          <a:p>
            <a:pPr algn="ctr">
              <a:lnSpc>
                <a:spcPts val="3190"/>
              </a:lnSpc>
            </a:pPr>
            <a:r>
              <a:rPr lang="en-US" sz="2900" b="1">
                <a:solidFill>
                  <a:srgbClr val="FFFFFF">
                    <a:alpha val="86667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и разработчики игр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1228725"/>
            <a:ext cx="9199806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6999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Целевая аудитория</a:t>
            </a:r>
          </a:p>
        </p:txBody>
      </p:sp>
      <p:sp>
        <p:nvSpPr>
          <p:cNvPr id="31" name="Freeform 31"/>
          <p:cNvSpPr/>
          <p:nvPr/>
        </p:nvSpPr>
        <p:spPr>
          <a:xfrm>
            <a:off x="-6899887" y="8435083"/>
            <a:ext cx="10568326" cy="10568326"/>
          </a:xfrm>
          <a:custGeom>
            <a:avLst/>
            <a:gdLst/>
            <a:ahLst/>
            <a:cxnLst/>
            <a:rect l="l" t="t" r="r" b="b"/>
            <a:pathLst>
              <a:path w="10568326" h="10568326">
                <a:moveTo>
                  <a:pt x="0" y="0"/>
                </a:moveTo>
                <a:lnTo>
                  <a:pt x="10568326" y="0"/>
                </a:lnTo>
                <a:lnTo>
                  <a:pt x="10568326" y="10568326"/>
                </a:lnTo>
                <a:lnTo>
                  <a:pt x="0" y="10568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7259300" y="218652"/>
            <a:ext cx="7146824" cy="7146824"/>
          </a:xfrm>
          <a:custGeom>
            <a:avLst/>
            <a:gdLst/>
            <a:ahLst/>
            <a:cxnLst/>
            <a:rect l="l" t="t" r="r" b="b"/>
            <a:pathLst>
              <a:path w="7146824" h="7146824">
                <a:moveTo>
                  <a:pt x="0" y="0"/>
                </a:moveTo>
                <a:lnTo>
                  <a:pt x="7146824" y="0"/>
                </a:lnTo>
                <a:lnTo>
                  <a:pt x="7146824" y="7146823"/>
                </a:lnTo>
                <a:lnTo>
                  <a:pt x="0" y="7146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1134" y="2732995"/>
            <a:ext cx="2912996" cy="686172"/>
          </a:xfrm>
          <a:custGeom>
            <a:avLst/>
            <a:gdLst/>
            <a:ahLst/>
            <a:cxnLst/>
            <a:rect l="l" t="t" r="r" b="b"/>
            <a:pathLst>
              <a:path w="2912996" h="686172">
                <a:moveTo>
                  <a:pt x="0" y="0"/>
                </a:moveTo>
                <a:lnTo>
                  <a:pt x="2912996" y="0"/>
                </a:lnTo>
                <a:lnTo>
                  <a:pt x="2912996" y="686173"/>
                </a:lnTo>
                <a:lnTo>
                  <a:pt x="0" y="6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23406" y="-252954"/>
            <a:ext cx="10792908" cy="10792908"/>
          </a:xfrm>
          <a:custGeom>
            <a:avLst/>
            <a:gdLst/>
            <a:ahLst/>
            <a:cxnLst/>
            <a:rect l="l" t="t" r="r" b="b"/>
            <a:pathLst>
              <a:path w="10792908" h="10792908">
                <a:moveTo>
                  <a:pt x="0" y="0"/>
                </a:moveTo>
                <a:lnTo>
                  <a:pt x="10792907" y="0"/>
                </a:lnTo>
                <a:lnTo>
                  <a:pt x="10792907" y="10792908"/>
                </a:lnTo>
                <a:lnTo>
                  <a:pt x="0" y="1079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5613" y="-252954"/>
            <a:ext cx="10792908" cy="10792908"/>
          </a:xfrm>
          <a:custGeom>
            <a:avLst/>
            <a:gdLst/>
            <a:ahLst/>
            <a:cxnLst/>
            <a:rect l="l" t="t" r="r" b="b"/>
            <a:pathLst>
              <a:path w="10792908" h="10792908">
                <a:moveTo>
                  <a:pt x="0" y="0"/>
                </a:moveTo>
                <a:lnTo>
                  <a:pt x="10792908" y="0"/>
                </a:lnTo>
                <a:lnTo>
                  <a:pt x="10792908" y="10792908"/>
                </a:lnTo>
                <a:lnTo>
                  <a:pt x="0" y="1079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54511" y="2135505"/>
            <a:ext cx="4033589" cy="2918520"/>
            <a:chOff x="0" y="0"/>
            <a:chExt cx="5378119" cy="389136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78119" cy="3891360"/>
              <a:chOff x="0" y="0"/>
              <a:chExt cx="1455511" cy="10531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55511" cy="1053141"/>
              </a:xfrm>
              <a:custGeom>
                <a:avLst/>
                <a:gdLst/>
                <a:ahLst/>
                <a:cxnLst/>
                <a:rect l="l" t="t" r="r" b="b"/>
                <a:pathLst>
                  <a:path w="1455511" h="1053141">
                    <a:moveTo>
                      <a:pt x="107484" y="0"/>
                    </a:moveTo>
                    <a:lnTo>
                      <a:pt x="1348026" y="0"/>
                    </a:lnTo>
                    <a:cubicBezTo>
                      <a:pt x="1407388" y="0"/>
                      <a:pt x="1455511" y="48122"/>
                      <a:pt x="1455511" y="107484"/>
                    </a:cubicBezTo>
                    <a:lnTo>
                      <a:pt x="1455511" y="945656"/>
                    </a:lnTo>
                    <a:cubicBezTo>
                      <a:pt x="1455511" y="1005018"/>
                      <a:pt x="1407388" y="1053141"/>
                      <a:pt x="1348026" y="1053141"/>
                    </a:cubicBezTo>
                    <a:lnTo>
                      <a:pt x="107484" y="1053141"/>
                    </a:lnTo>
                    <a:cubicBezTo>
                      <a:pt x="48122" y="1053141"/>
                      <a:pt x="0" y="1005018"/>
                      <a:pt x="0" y="945656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FFFFFF">
                  <a:alpha val="8627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455511" cy="1091241"/>
              </a:xfrm>
              <a:prstGeom prst="rect">
                <a:avLst/>
              </a:prstGeom>
            </p:spPr>
            <p:txBody>
              <a:bodyPr lIns="37078" tIns="37078" rIns="37078" bIns="3707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2688"/>
              <a:ext cx="5378119" cy="3878673"/>
              <a:chOff x="0" y="0"/>
              <a:chExt cx="1479429" cy="10669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79429" cy="1066957"/>
              </a:xfrm>
              <a:custGeom>
                <a:avLst/>
                <a:gdLst/>
                <a:ahLst/>
                <a:cxnLst/>
                <a:rect l="l" t="t" r="r" b="b"/>
                <a:pathLst>
                  <a:path w="1479429" h="1066957">
                    <a:moveTo>
                      <a:pt x="107484" y="0"/>
                    </a:moveTo>
                    <a:lnTo>
                      <a:pt x="1371945" y="0"/>
                    </a:lnTo>
                    <a:cubicBezTo>
                      <a:pt x="1400451" y="0"/>
                      <a:pt x="1427790" y="11324"/>
                      <a:pt x="1447948" y="31481"/>
                    </a:cubicBezTo>
                    <a:cubicBezTo>
                      <a:pt x="1468105" y="51639"/>
                      <a:pt x="1479429" y="78978"/>
                      <a:pt x="1479429" y="107484"/>
                    </a:cubicBezTo>
                    <a:lnTo>
                      <a:pt x="1479429" y="959473"/>
                    </a:lnTo>
                    <a:cubicBezTo>
                      <a:pt x="1479429" y="1018835"/>
                      <a:pt x="1431307" y="1066957"/>
                      <a:pt x="1371945" y="1066957"/>
                    </a:cubicBezTo>
                    <a:lnTo>
                      <a:pt x="107484" y="1066957"/>
                    </a:lnTo>
                    <a:cubicBezTo>
                      <a:pt x="48122" y="1066957"/>
                      <a:pt x="0" y="1018835"/>
                      <a:pt x="0" y="959473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479429" cy="1105057"/>
              </a:xfrm>
              <a:prstGeom prst="rect">
                <a:avLst/>
              </a:prstGeom>
            </p:spPr>
            <p:txBody>
              <a:bodyPr lIns="36478" tIns="36478" rIns="36478" bIns="3647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754511" y="2363255"/>
            <a:ext cx="4280971" cy="2463019"/>
            <a:chOff x="0" y="0"/>
            <a:chExt cx="5707961" cy="3284026"/>
          </a:xfrm>
        </p:grpSpPr>
        <p:sp>
          <p:nvSpPr>
            <p:cNvPr id="13" name="Freeform 13"/>
            <p:cNvSpPr/>
            <p:nvPr/>
          </p:nvSpPr>
          <p:spPr>
            <a:xfrm>
              <a:off x="577657" y="0"/>
              <a:ext cx="3335980" cy="1244779"/>
            </a:xfrm>
            <a:custGeom>
              <a:avLst/>
              <a:gdLst/>
              <a:ahLst/>
              <a:cxnLst/>
              <a:rect l="l" t="t" r="r" b="b"/>
              <a:pathLst>
                <a:path w="3335980" h="1244779">
                  <a:moveTo>
                    <a:pt x="0" y="0"/>
                  </a:moveTo>
                  <a:lnTo>
                    <a:pt x="3335979" y="0"/>
                  </a:lnTo>
                  <a:lnTo>
                    <a:pt x="3335979" y="1244779"/>
                  </a:lnTo>
                  <a:lnTo>
                    <a:pt x="0" y="1244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20" b="-1020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2976" y="217864"/>
              <a:ext cx="3335980" cy="1244779"/>
            </a:xfrm>
            <a:custGeom>
              <a:avLst/>
              <a:gdLst/>
              <a:ahLst/>
              <a:cxnLst/>
              <a:rect l="l" t="t" r="r" b="b"/>
              <a:pathLst>
                <a:path w="3335980" h="1244779">
                  <a:moveTo>
                    <a:pt x="0" y="0"/>
                  </a:moveTo>
                  <a:lnTo>
                    <a:pt x="3335980" y="0"/>
                  </a:lnTo>
                  <a:lnTo>
                    <a:pt x="3335980" y="1244779"/>
                  </a:lnTo>
                  <a:lnTo>
                    <a:pt x="0" y="1244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999"/>
              </a:blip>
              <a:stretch>
                <a:fillRect t="-1020" b="-1020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1566333"/>
              <a:ext cx="5707961" cy="1717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3001" b="1" spc="-189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Meshy -</a:t>
              </a:r>
            </a:p>
            <a:p>
              <a:pPr algn="ctr">
                <a:lnSpc>
                  <a:spcPts val="3301"/>
                </a:lnSpc>
              </a:pPr>
              <a:r>
                <a:rPr lang="en-US" sz="3001" b="1" spc="-189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Free 3D AI Model Generator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75806" y="6994714"/>
            <a:ext cx="1591000" cy="1961902"/>
            <a:chOff x="0" y="0"/>
            <a:chExt cx="2121333" cy="2615869"/>
          </a:xfrm>
        </p:grpSpPr>
        <p:sp>
          <p:nvSpPr>
            <p:cNvPr id="17" name="Freeform 17"/>
            <p:cNvSpPr/>
            <p:nvPr/>
          </p:nvSpPr>
          <p:spPr>
            <a:xfrm>
              <a:off x="104061" y="0"/>
              <a:ext cx="1652865" cy="1745487"/>
            </a:xfrm>
            <a:custGeom>
              <a:avLst/>
              <a:gdLst/>
              <a:ahLst/>
              <a:cxnLst/>
              <a:rect l="l" t="t" r="r" b="b"/>
              <a:pathLst>
                <a:path w="1652865" h="1745487">
                  <a:moveTo>
                    <a:pt x="0" y="0"/>
                  </a:moveTo>
                  <a:lnTo>
                    <a:pt x="1652865" y="0"/>
                  </a:lnTo>
                  <a:lnTo>
                    <a:pt x="1652865" y="1745487"/>
                  </a:lnTo>
                  <a:lnTo>
                    <a:pt x="0" y="1745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01" r="-280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64406" y="184821"/>
              <a:ext cx="1652865" cy="1745487"/>
            </a:xfrm>
            <a:custGeom>
              <a:avLst/>
              <a:gdLst/>
              <a:ahLst/>
              <a:cxnLst/>
              <a:rect l="l" t="t" r="r" b="b"/>
              <a:pathLst>
                <a:path w="1652865" h="1745487">
                  <a:moveTo>
                    <a:pt x="0" y="0"/>
                  </a:moveTo>
                  <a:lnTo>
                    <a:pt x="1652866" y="0"/>
                  </a:lnTo>
                  <a:lnTo>
                    <a:pt x="1652866" y="1745487"/>
                  </a:lnTo>
                  <a:lnTo>
                    <a:pt x="0" y="1745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999"/>
              </a:blip>
              <a:stretch>
                <a:fillRect l="-2801" r="-280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2015794"/>
              <a:ext cx="2121333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 spc="-189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Luma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99900" y="2135505"/>
            <a:ext cx="4033589" cy="2918520"/>
            <a:chOff x="0" y="0"/>
            <a:chExt cx="5378119" cy="389136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378119" cy="3891360"/>
              <a:chOff x="0" y="0"/>
              <a:chExt cx="1455511" cy="10531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55511" cy="1053141"/>
              </a:xfrm>
              <a:custGeom>
                <a:avLst/>
                <a:gdLst/>
                <a:ahLst/>
                <a:cxnLst/>
                <a:rect l="l" t="t" r="r" b="b"/>
                <a:pathLst>
                  <a:path w="1455511" h="1053141">
                    <a:moveTo>
                      <a:pt x="107484" y="0"/>
                    </a:moveTo>
                    <a:lnTo>
                      <a:pt x="1348026" y="0"/>
                    </a:lnTo>
                    <a:cubicBezTo>
                      <a:pt x="1407388" y="0"/>
                      <a:pt x="1455511" y="48122"/>
                      <a:pt x="1455511" y="107484"/>
                    </a:cubicBezTo>
                    <a:lnTo>
                      <a:pt x="1455511" y="945656"/>
                    </a:lnTo>
                    <a:cubicBezTo>
                      <a:pt x="1455511" y="1005018"/>
                      <a:pt x="1407388" y="1053141"/>
                      <a:pt x="1348026" y="1053141"/>
                    </a:cubicBezTo>
                    <a:lnTo>
                      <a:pt x="107484" y="1053141"/>
                    </a:lnTo>
                    <a:cubicBezTo>
                      <a:pt x="48122" y="1053141"/>
                      <a:pt x="0" y="1005018"/>
                      <a:pt x="0" y="945656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FFFFFF">
                  <a:alpha val="8627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455511" cy="1091241"/>
              </a:xfrm>
              <a:prstGeom prst="rect">
                <a:avLst/>
              </a:prstGeom>
            </p:spPr>
            <p:txBody>
              <a:bodyPr lIns="37078" tIns="37078" rIns="37078" bIns="3707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12688"/>
              <a:ext cx="5378119" cy="3878673"/>
              <a:chOff x="0" y="0"/>
              <a:chExt cx="1479429" cy="106695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79429" cy="1066957"/>
              </a:xfrm>
              <a:custGeom>
                <a:avLst/>
                <a:gdLst/>
                <a:ahLst/>
                <a:cxnLst/>
                <a:rect l="l" t="t" r="r" b="b"/>
                <a:pathLst>
                  <a:path w="1479429" h="1066957">
                    <a:moveTo>
                      <a:pt x="107484" y="0"/>
                    </a:moveTo>
                    <a:lnTo>
                      <a:pt x="1371945" y="0"/>
                    </a:lnTo>
                    <a:cubicBezTo>
                      <a:pt x="1400451" y="0"/>
                      <a:pt x="1427790" y="11324"/>
                      <a:pt x="1447948" y="31481"/>
                    </a:cubicBezTo>
                    <a:cubicBezTo>
                      <a:pt x="1468105" y="51639"/>
                      <a:pt x="1479429" y="78978"/>
                      <a:pt x="1479429" y="107484"/>
                    </a:cubicBezTo>
                    <a:lnTo>
                      <a:pt x="1479429" y="959473"/>
                    </a:lnTo>
                    <a:cubicBezTo>
                      <a:pt x="1479429" y="1018835"/>
                      <a:pt x="1431307" y="1066957"/>
                      <a:pt x="1371945" y="1066957"/>
                    </a:cubicBezTo>
                    <a:lnTo>
                      <a:pt x="107484" y="1066957"/>
                    </a:lnTo>
                    <a:cubicBezTo>
                      <a:pt x="48122" y="1066957"/>
                      <a:pt x="0" y="1018835"/>
                      <a:pt x="0" y="959473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479429" cy="1105057"/>
              </a:xfrm>
              <a:prstGeom prst="rect">
                <a:avLst/>
              </a:prstGeom>
            </p:spPr>
            <p:txBody>
              <a:bodyPr lIns="36478" tIns="36478" rIns="36478" bIns="3647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1069078" y="6994714"/>
            <a:ext cx="2895233" cy="2049371"/>
            <a:chOff x="0" y="0"/>
            <a:chExt cx="3860311" cy="2732495"/>
          </a:xfrm>
        </p:grpSpPr>
        <p:sp>
          <p:nvSpPr>
            <p:cNvPr id="28" name="Freeform 28"/>
            <p:cNvSpPr/>
            <p:nvPr/>
          </p:nvSpPr>
          <p:spPr>
            <a:xfrm>
              <a:off x="831024" y="0"/>
              <a:ext cx="2038213" cy="2038213"/>
            </a:xfrm>
            <a:custGeom>
              <a:avLst/>
              <a:gdLst/>
              <a:ahLst/>
              <a:cxnLst/>
              <a:rect l="l" t="t" r="r" b="b"/>
              <a:pathLst>
                <a:path w="2038213" h="2038213">
                  <a:moveTo>
                    <a:pt x="0" y="0"/>
                  </a:moveTo>
                  <a:lnTo>
                    <a:pt x="2038213" y="0"/>
                  </a:lnTo>
                  <a:lnTo>
                    <a:pt x="2038213" y="2038213"/>
                  </a:lnTo>
                  <a:lnTo>
                    <a:pt x="0" y="2038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991074" y="212199"/>
              <a:ext cx="2038213" cy="2038213"/>
            </a:xfrm>
            <a:custGeom>
              <a:avLst/>
              <a:gdLst/>
              <a:ahLst/>
              <a:cxnLst/>
              <a:rect l="l" t="t" r="r" b="b"/>
              <a:pathLst>
                <a:path w="2038213" h="2038213">
                  <a:moveTo>
                    <a:pt x="0" y="0"/>
                  </a:moveTo>
                  <a:lnTo>
                    <a:pt x="2038213" y="0"/>
                  </a:lnTo>
                  <a:lnTo>
                    <a:pt x="2038213" y="2038213"/>
                  </a:lnTo>
                  <a:lnTo>
                    <a:pt x="0" y="2038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999"/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2132420"/>
              <a:ext cx="3860311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999" b="1" spc="-188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CSM 3D Viewer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499900" y="6508410"/>
            <a:ext cx="4033589" cy="2918520"/>
            <a:chOff x="0" y="0"/>
            <a:chExt cx="5378119" cy="389136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5378119" cy="3891360"/>
              <a:chOff x="0" y="0"/>
              <a:chExt cx="1455511" cy="10531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55511" cy="1053141"/>
              </a:xfrm>
              <a:custGeom>
                <a:avLst/>
                <a:gdLst/>
                <a:ahLst/>
                <a:cxnLst/>
                <a:rect l="l" t="t" r="r" b="b"/>
                <a:pathLst>
                  <a:path w="1455511" h="1053141">
                    <a:moveTo>
                      <a:pt x="107484" y="0"/>
                    </a:moveTo>
                    <a:lnTo>
                      <a:pt x="1348026" y="0"/>
                    </a:lnTo>
                    <a:cubicBezTo>
                      <a:pt x="1407388" y="0"/>
                      <a:pt x="1455511" y="48122"/>
                      <a:pt x="1455511" y="107484"/>
                    </a:cubicBezTo>
                    <a:lnTo>
                      <a:pt x="1455511" y="945656"/>
                    </a:lnTo>
                    <a:cubicBezTo>
                      <a:pt x="1455511" y="1005018"/>
                      <a:pt x="1407388" y="1053141"/>
                      <a:pt x="1348026" y="1053141"/>
                    </a:cubicBezTo>
                    <a:lnTo>
                      <a:pt x="107484" y="1053141"/>
                    </a:lnTo>
                    <a:cubicBezTo>
                      <a:pt x="48122" y="1053141"/>
                      <a:pt x="0" y="1005018"/>
                      <a:pt x="0" y="945656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FFFFFF">
                  <a:alpha val="8627"/>
                </a:srgbClr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455511" cy="1091241"/>
              </a:xfrm>
              <a:prstGeom prst="rect">
                <a:avLst/>
              </a:prstGeom>
            </p:spPr>
            <p:txBody>
              <a:bodyPr lIns="37078" tIns="37078" rIns="37078" bIns="3707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12688"/>
              <a:ext cx="5378119" cy="3878673"/>
              <a:chOff x="0" y="0"/>
              <a:chExt cx="1479429" cy="106695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479429" cy="1066957"/>
              </a:xfrm>
              <a:custGeom>
                <a:avLst/>
                <a:gdLst/>
                <a:ahLst/>
                <a:cxnLst/>
                <a:rect l="l" t="t" r="r" b="b"/>
                <a:pathLst>
                  <a:path w="1479429" h="1066957">
                    <a:moveTo>
                      <a:pt x="107484" y="0"/>
                    </a:moveTo>
                    <a:lnTo>
                      <a:pt x="1371945" y="0"/>
                    </a:lnTo>
                    <a:cubicBezTo>
                      <a:pt x="1400451" y="0"/>
                      <a:pt x="1427790" y="11324"/>
                      <a:pt x="1447948" y="31481"/>
                    </a:cubicBezTo>
                    <a:cubicBezTo>
                      <a:pt x="1468105" y="51639"/>
                      <a:pt x="1479429" y="78978"/>
                      <a:pt x="1479429" y="107484"/>
                    </a:cubicBezTo>
                    <a:lnTo>
                      <a:pt x="1479429" y="959473"/>
                    </a:lnTo>
                    <a:cubicBezTo>
                      <a:pt x="1479429" y="1018835"/>
                      <a:pt x="1431307" y="1066957"/>
                      <a:pt x="1371945" y="1066957"/>
                    </a:cubicBezTo>
                    <a:lnTo>
                      <a:pt x="107484" y="1066957"/>
                    </a:lnTo>
                    <a:cubicBezTo>
                      <a:pt x="48122" y="1066957"/>
                      <a:pt x="0" y="1018835"/>
                      <a:pt x="0" y="959473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479429" cy="1105057"/>
              </a:xfrm>
              <a:prstGeom prst="rect">
                <a:avLst/>
              </a:prstGeom>
            </p:spPr>
            <p:txBody>
              <a:bodyPr lIns="36478" tIns="36478" rIns="36478" bIns="3647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3754511" y="6508410"/>
            <a:ext cx="4033589" cy="2918520"/>
            <a:chOff x="0" y="0"/>
            <a:chExt cx="5378119" cy="389136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5378119" cy="3891360"/>
              <a:chOff x="0" y="0"/>
              <a:chExt cx="1455511" cy="105314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455511" cy="1053141"/>
              </a:xfrm>
              <a:custGeom>
                <a:avLst/>
                <a:gdLst/>
                <a:ahLst/>
                <a:cxnLst/>
                <a:rect l="l" t="t" r="r" b="b"/>
                <a:pathLst>
                  <a:path w="1455511" h="1053141">
                    <a:moveTo>
                      <a:pt x="107484" y="0"/>
                    </a:moveTo>
                    <a:lnTo>
                      <a:pt x="1348026" y="0"/>
                    </a:lnTo>
                    <a:cubicBezTo>
                      <a:pt x="1407388" y="0"/>
                      <a:pt x="1455511" y="48122"/>
                      <a:pt x="1455511" y="107484"/>
                    </a:cubicBezTo>
                    <a:lnTo>
                      <a:pt x="1455511" y="945656"/>
                    </a:lnTo>
                    <a:cubicBezTo>
                      <a:pt x="1455511" y="1005018"/>
                      <a:pt x="1407388" y="1053141"/>
                      <a:pt x="1348026" y="1053141"/>
                    </a:cubicBezTo>
                    <a:lnTo>
                      <a:pt x="107484" y="1053141"/>
                    </a:lnTo>
                    <a:cubicBezTo>
                      <a:pt x="48122" y="1053141"/>
                      <a:pt x="0" y="1005018"/>
                      <a:pt x="0" y="945656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FFFFFF">
                  <a:alpha val="8627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455511" cy="1091241"/>
              </a:xfrm>
              <a:prstGeom prst="rect">
                <a:avLst/>
              </a:prstGeom>
            </p:spPr>
            <p:txBody>
              <a:bodyPr lIns="37078" tIns="37078" rIns="37078" bIns="3707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12688"/>
              <a:ext cx="5378119" cy="3878673"/>
              <a:chOff x="0" y="0"/>
              <a:chExt cx="1479429" cy="106695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79429" cy="1066957"/>
              </a:xfrm>
              <a:custGeom>
                <a:avLst/>
                <a:gdLst/>
                <a:ahLst/>
                <a:cxnLst/>
                <a:rect l="l" t="t" r="r" b="b"/>
                <a:pathLst>
                  <a:path w="1479429" h="1066957">
                    <a:moveTo>
                      <a:pt x="107484" y="0"/>
                    </a:moveTo>
                    <a:lnTo>
                      <a:pt x="1371945" y="0"/>
                    </a:lnTo>
                    <a:cubicBezTo>
                      <a:pt x="1400451" y="0"/>
                      <a:pt x="1427790" y="11324"/>
                      <a:pt x="1447948" y="31481"/>
                    </a:cubicBezTo>
                    <a:cubicBezTo>
                      <a:pt x="1468105" y="51639"/>
                      <a:pt x="1479429" y="78978"/>
                      <a:pt x="1479429" y="107484"/>
                    </a:cubicBezTo>
                    <a:lnTo>
                      <a:pt x="1479429" y="959473"/>
                    </a:lnTo>
                    <a:cubicBezTo>
                      <a:pt x="1479429" y="1018835"/>
                      <a:pt x="1431307" y="1066957"/>
                      <a:pt x="1371945" y="1066957"/>
                    </a:cubicBezTo>
                    <a:lnTo>
                      <a:pt x="107484" y="1066957"/>
                    </a:lnTo>
                    <a:cubicBezTo>
                      <a:pt x="48122" y="1066957"/>
                      <a:pt x="0" y="1018835"/>
                      <a:pt x="0" y="959473"/>
                    </a:cubicBezTo>
                    <a:lnTo>
                      <a:pt x="0" y="107484"/>
                    </a:lnTo>
                    <a:cubicBezTo>
                      <a:pt x="0" y="48122"/>
                      <a:pt x="48122" y="0"/>
                      <a:pt x="107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1479429" cy="1105057"/>
              </a:xfrm>
              <a:prstGeom prst="rect">
                <a:avLst/>
              </a:prstGeom>
            </p:spPr>
            <p:txBody>
              <a:bodyPr lIns="36478" tIns="36478" rIns="36478" bIns="3647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sp>
        <p:nvSpPr>
          <p:cNvPr id="45" name="Freeform 45"/>
          <p:cNvSpPr/>
          <p:nvPr/>
        </p:nvSpPr>
        <p:spPr>
          <a:xfrm>
            <a:off x="11069078" y="2676427"/>
            <a:ext cx="2912996" cy="686172"/>
          </a:xfrm>
          <a:custGeom>
            <a:avLst/>
            <a:gdLst/>
            <a:ahLst/>
            <a:cxnLst/>
            <a:rect l="l" t="t" r="r" b="b"/>
            <a:pathLst>
              <a:path w="2912996" h="686172">
                <a:moveTo>
                  <a:pt x="0" y="0"/>
                </a:moveTo>
                <a:lnTo>
                  <a:pt x="2912996" y="0"/>
                </a:lnTo>
                <a:lnTo>
                  <a:pt x="2912996" y="686172"/>
                </a:lnTo>
                <a:lnTo>
                  <a:pt x="0" y="68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5766540" y="545211"/>
            <a:ext cx="7737511" cy="10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6"/>
              </a:lnSpc>
            </a:pPr>
            <a:r>
              <a:rPr lang="en-US" sz="6900" b="1" spc="676">
                <a:solidFill>
                  <a:srgbClr val="3C15FF">
                    <a:alpha val="57647"/>
                  </a:srgbClr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Конкуренты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80368" y="533930"/>
            <a:ext cx="7515567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 spc="690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Конкуренты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385421" y="3770572"/>
            <a:ext cx="2434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1" spc="-189" dirty="0" err="1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ShapeDiver</a:t>
            </a:r>
            <a:endParaRPr lang="en-US" sz="3000" b="1" spc="-189" dirty="0">
              <a:solidFill>
                <a:srgbClr val="FFFFFF"/>
              </a:solidFill>
              <a:latin typeface="TT Travels Bold"/>
              <a:ea typeface="TT Travels Bold"/>
              <a:cs typeface="TT Travels Bold"/>
              <a:sym typeface="TT Travels Bold"/>
            </a:endParaRPr>
          </a:p>
        </p:txBody>
      </p:sp>
      <p:sp>
        <p:nvSpPr>
          <p:cNvPr id="49" name="Freeform 49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13984" cy="10287000"/>
          </a:xfrm>
          <a:custGeom>
            <a:avLst/>
            <a:gdLst/>
            <a:ahLst/>
            <a:cxnLst/>
            <a:rect l="l" t="t" r="r" b="b"/>
            <a:pathLst>
              <a:path w="9013984" h="10287000">
                <a:moveTo>
                  <a:pt x="0" y="0"/>
                </a:moveTo>
                <a:lnTo>
                  <a:pt x="9013984" y="0"/>
                </a:lnTo>
                <a:lnTo>
                  <a:pt x="90139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13984" y="541925"/>
            <a:ext cx="9203149" cy="9203149"/>
          </a:xfrm>
          <a:custGeom>
            <a:avLst/>
            <a:gdLst/>
            <a:ahLst/>
            <a:cxnLst/>
            <a:rect l="l" t="t" r="r" b="b"/>
            <a:pathLst>
              <a:path w="9203149" h="9203149">
                <a:moveTo>
                  <a:pt x="0" y="0"/>
                </a:moveTo>
                <a:lnTo>
                  <a:pt x="9203149" y="0"/>
                </a:lnTo>
                <a:lnTo>
                  <a:pt x="9203149" y="9203150"/>
                </a:lnTo>
                <a:lnTo>
                  <a:pt x="0" y="920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013984" y="3417342"/>
            <a:ext cx="9274016" cy="3452316"/>
            <a:chOff x="0" y="0"/>
            <a:chExt cx="2141252" cy="7970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1252" cy="797095"/>
            </a:xfrm>
            <a:custGeom>
              <a:avLst/>
              <a:gdLst/>
              <a:ahLst/>
              <a:cxnLst/>
              <a:rect l="l" t="t" r="r" b="b"/>
              <a:pathLst>
                <a:path w="2141252" h="797095">
                  <a:moveTo>
                    <a:pt x="0" y="0"/>
                  </a:moveTo>
                  <a:lnTo>
                    <a:pt x="2141252" y="0"/>
                  </a:lnTo>
                  <a:lnTo>
                    <a:pt x="2141252" y="797095"/>
                  </a:lnTo>
                  <a:lnTo>
                    <a:pt x="0" y="797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41252" cy="854245"/>
            </a:xfrm>
            <a:prstGeom prst="rect">
              <a:avLst/>
            </a:prstGeom>
          </p:spPr>
          <p:txBody>
            <a:bodyPr lIns="57948" tIns="57948" rIns="57948" bIns="57948" rtlCol="0" anchor="ctr"/>
            <a:lstStyle/>
            <a:p>
              <a:pPr algn="just">
                <a:lnSpc>
                  <a:spcPts val="427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18482" y="3778250"/>
            <a:ext cx="8665019" cy="27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50"/>
              </a:lnSpc>
            </a:pPr>
            <a:r>
              <a:rPr lang="en-US" sz="6500" b="1" spc="650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rPr>
              <a:t>Принцип работы</a:t>
            </a:r>
          </a:p>
          <a:p>
            <a:pPr algn="just">
              <a:lnSpc>
                <a:spcPts val="3850"/>
              </a:lnSpc>
            </a:pPr>
            <a:endParaRPr lang="en-US" sz="6500" b="1" spc="650">
              <a:solidFill>
                <a:srgbClr val="FFFFFF"/>
              </a:solidFill>
              <a:latin typeface="TT Travels Bold"/>
              <a:ea typeface="TT Travels Bold"/>
              <a:cs typeface="TT Travels Bold"/>
              <a:sym typeface="TT Travels Bold"/>
            </a:endParaRPr>
          </a:p>
          <a:p>
            <a:pPr algn="just">
              <a:lnSpc>
                <a:spcPts val="3850"/>
              </a:lnSpc>
            </a:pPr>
            <a:r>
              <a:rPr lang="en-US" sz="3500" spc="350">
                <a:solidFill>
                  <a:srgbClr val="FFFFFF"/>
                </a:solidFill>
                <a:latin typeface="TT Travels"/>
                <a:ea typeface="TT Travels"/>
                <a:cs typeface="TT Travels"/>
                <a:sym typeface="TT Travels"/>
              </a:rPr>
              <a:t>Серверная архитектура</a:t>
            </a:r>
          </a:p>
        </p:txBody>
      </p:sp>
      <p:sp>
        <p:nvSpPr>
          <p:cNvPr id="8" name="Freeform 8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698808"/>
            <a:ext cx="17007531" cy="2529870"/>
          </a:xfrm>
          <a:custGeom>
            <a:avLst/>
            <a:gdLst/>
            <a:ahLst/>
            <a:cxnLst/>
            <a:rect l="l" t="t" r="r" b="b"/>
            <a:pathLst>
              <a:path w="17007531" h="2529870">
                <a:moveTo>
                  <a:pt x="0" y="0"/>
                </a:moveTo>
                <a:lnTo>
                  <a:pt x="17007532" y="0"/>
                </a:lnTo>
                <a:lnTo>
                  <a:pt x="17007532" y="2529870"/>
                </a:lnTo>
                <a:lnTo>
                  <a:pt x="0" y="2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21441" y="4210960"/>
            <a:ext cx="10023568" cy="2599121"/>
            <a:chOff x="0" y="0"/>
            <a:chExt cx="13364758" cy="34654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364758" cy="3465494"/>
              <a:chOff x="0" y="0"/>
              <a:chExt cx="2879358" cy="7466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879358" cy="746620"/>
              </a:xfrm>
              <a:custGeom>
                <a:avLst/>
                <a:gdLst/>
                <a:ahLst/>
                <a:cxnLst/>
                <a:rect l="l" t="t" r="r" b="b"/>
                <a:pathLst>
                  <a:path w="2879358" h="746620">
                    <a:moveTo>
                      <a:pt x="0" y="0"/>
                    </a:moveTo>
                    <a:lnTo>
                      <a:pt x="2879358" y="0"/>
                    </a:lnTo>
                    <a:lnTo>
                      <a:pt x="2879358" y="746620"/>
                    </a:lnTo>
                    <a:lnTo>
                      <a:pt x="0" y="7466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879358" cy="803770"/>
              </a:xfrm>
              <a:prstGeom prst="rect">
                <a:avLst/>
              </a:prstGeom>
            </p:spPr>
            <p:txBody>
              <a:bodyPr lIns="57948" tIns="57948" rIns="57948" bIns="57948" rtlCol="0" anchor="ctr"/>
              <a:lstStyle/>
              <a:p>
                <a:pPr algn="just">
                  <a:lnSpc>
                    <a:spcPts val="4271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29576" y="482696"/>
              <a:ext cx="12505607" cy="254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6"/>
                </a:lnSpc>
              </a:pPr>
              <a:r>
                <a:rPr lang="en-US" sz="5224" b="1" spc="522">
                  <a:solidFill>
                    <a:srgbClr val="FFFFFF"/>
                  </a:solidFill>
                  <a:latin typeface="TT Travels Bold"/>
                  <a:ea typeface="TT Travels Bold"/>
                  <a:cs typeface="TT Travels Bold"/>
                  <a:sym typeface="TT Travels Bold"/>
                </a:rPr>
                <a:t>Принцип работы</a:t>
              </a:r>
            </a:p>
            <a:p>
              <a:pPr algn="ctr">
                <a:lnSpc>
                  <a:spcPts val="3094"/>
                </a:lnSpc>
              </a:pPr>
              <a:endParaRPr lang="en-US" sz="5224" b="1" spc="522">
                <a:solidFill>
                  <a:srgbClr val="FFFFFF"/>
                </a:solidFill>
                <a:latin typeface="TT Travels Bold"/>
                <a:ea typeface="TT Travels Bold"/>
                <a:cs typeface="TT Travels Bold"/>
                <a:sym typeface="TT Travels Bold"/>
              </a:endParaRPr>
            </a:p>
            <a:p>
              <a:pPr algn="ctr">
                <a:lnSpc>
                  <a:spcPts val="3094"/>
                </a:lnSpc>
              </a:pPr>
              <a:r>
                <a:rPr lang="en-US" sz="2813" spc="281">
                  <a:solidFill>
                    <a:srgbClr val="FFFFFF"/>
                  </a:solidFill>
                  <a:latin typeface="TT Travels"/>
                  <a:ea typeface="TT Travels"/>
                  <a:cs typeface="TT Travels"/>
                  <a:sym typeface="TT Travels"/>
                </a:rPr>
                <a:t>Процесс преобразования промпта в модель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9283198" y="-5424826"/>
            <a:ext cx="10568326" cy="10568326"/>
          </a:xfrm>
          <a:custGeom>
            <a:avLst/>
            <a:gdLst/>
            <a:ahLst/>
            <a:cxnLst/>
            <a:rect l="l" t="t" r="r" b="b"/>
            <a:pathLst>
              <a:path w="10568326" h="10568326">
                <a:moveTo>
                  <a:pt x="0" y="0"/>
                </a:moveTo>
                <a:lnTo>
                  <a:pt x="10568325" y="0"/>
                </a:lnTo>
                <a:lnTo>
                  <a:pt x="10568325" y="10568326"/>
                </a:lnTo>
                <a:lnTo>
                  <a:pt x="0" y="10568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21000" y="4206388"/>
            <a:ext cx="7284435" cy="7284435"/>
          </a:xfrm>
          <a:custGeom>
            <a:avLst/>
            <a:gdLst/>
            <a:ahLst/>
            <a:cxnLst/>
            <a:rect l="l" t="t" r="r" b="b"/>
            <a:pathLst>
              <a:path w="7284435" h="7284435">
                <a:moveTo>
                  <a:pt x="0" y="0"/>
                </a:moveTo>
                <a:lnTo>
                  <a:pt x="7284434" y="0"/>
                </a:lnTo>
                <a:lnTo>
                  <a:pt x="7284434" y="7284434"/>
                </a:lnTo>
                <a:lnTo>
                  <a:pt x="0" y="7284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1000"/>
            </a:blip>
            <a:stretch>
              <a:fillRect/>
            </a:stretch>
          </a:blipFill>
        </p:spPr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09" y="7197190"/>
            <a:ext cx="1898276" cy="2185894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>
            <a:off x="2438400" y="1963743"/>
            <a:ext cx="3048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12792609" y="1963743"/>
            <a:ext cx="313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15011400" y="1963743"/>
            <a:ext cx="6096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4" y="7383868"/>
            <a:ext cx="10519708" cy="1812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3320" y="406867"/>
            <a:ext cx="16841360" cy="947326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0"/>
            <a:ext cx="21013690" cy="10287000"/>
            <a:chOff x="0" y="0"/>
            <a:chExt cx="28018253" cy="13716000"/>
          </a:xfrm>
        </p:grpSpPr>
        <p:sp>
          <p:nvSpPr>
            <p:cNvPr id="3" name="Freeform 3"/>
            <p:cNvSpPr/>
            <p:nvPr/>
          </p:nvSpPr>
          <p:spPr>
            <a:xfrm rot="-549492">
              <a:off x="20864144" y="2146609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6"/>
                  </a:lnTo>
                  <a:lnTo>
                    <a:pt x="0" y="164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3149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4042780" y="3743429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8" y="0"/>
                  </a:lnTo>
                  <a:lnTo>
                    <a:pt x="1245008" y="1433646"/>
                  </a:lnTo>
                  <a:lnTo>
                    <a:pt x="0" y="1433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3149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2700000">
              <a:off x="21160081" y="4950671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8"/>
                  </a:lnTo>
                  <a:lnTo>
                    <a:pt x="0" y="2094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3149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5587896" y="1892082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5" y="0"/>
                  </a:lnTo>
                  <a:lnTo>
                    <a:pt x="2382675" y="1851347"/>
                  </a:lnTo>
                  <a:lnTo>
                    <a:pt x="0" y="1851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3149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5033719" y="9160619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4" y="0"/>
                  </a:lnTo>
                  <a:lnTo>
                    <a:pt x="2984534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3149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4089829">
              <a:off x="25332874" y="6407475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4" y="0"/>
                  </a:lnTo>
                  <a:lnTo>
                    <a:pt x="2386224" y="1711638"/>
                  </a:lnTo>
                  <a:lnTo>
                    <a:pt x="0" y="171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3149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04246" y="10785619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3149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908684">
              <a:off x="23717691" y="953586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3"/>
                  </a:lnTo>
                  <a:lnTo>
                    <a:pt x="0" y="1305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3149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197708" y="7644519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3" y="0"/>
                  </a:lnTo>
                  <a:lnTo>
                    <a:pt x="2663893" y="1718904"/>
                  </a:lnTo>
                  <a:lnTo>
                    <a:pt x="0" y="171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3149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5400000">
              <a:off x="24123211" y="11634895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5" y="0"/>
                  </a:lnTo>
                  <a:lnTo>
                    <a:pt x="1842015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3149"/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886853" y="0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8"/>
                  </a:lnTo>
                  <a:lnTo>
                    <a:pt x="0" y="160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0000"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49492">
              <a:off x="7382904" y="2177674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889"/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561540" y="3774493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8" y="0"/>
                  </a:lnTo>
                  <a:lnTo>
                    <a:pt x="1245008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889"/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2700000">
              <a:off x="7678841" y="4981736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889"/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106656" y="1923147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5" y="0"/>
                  </a:lnTo>
                  <a:lnTo>
                    <a:pt x="2382675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889"/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552479" y="9191683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4" y="0"/>
                  </a:lnTo>
                  <a:lnTo>
                    <a:pt x="2984534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889"/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4089829">
              <a:off x="11851634" y="6438539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4" y="0"/>
                  </a:lnTo>
                  <a:lnTo>
                    <a:pt x="2386224" y="1711638"/>
                  </a:lnTo>
                  <a:lnTo>
                    <a:pt x="0" y="171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889"/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523006" y="10816683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889"/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908684">
              <a:off x="10236451" y="984650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889"/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8716468" y="7675583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4"/>
                  </a:lnTo>
                  <a:lnTo>
                    <a:pt x="0" y="171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889"/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5400000">
              <a:off x="10641971" y="11665959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5" y="0"/>
                  </a:lnTo>
                  <a:lnTo>
                    <a:pt x="1842015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9889"/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8405613" y="31064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8"/>
                  </a:lnTo>
                  <a:lnTo>
                    <a:pt x="0" y="160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6000"/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549492">
              <a:off x="14377688" y="2208738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889"/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7556324" y="3805557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9" y="0"/>
                  </a:lnTo>
                  <a:lnTo>
                    <a:pt x="1245009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889"/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2700000">
              <a:off x="14673625" y="5012800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8" y="0"/>
                  </a:lnTo>
                  <a:lnTo>
                    <a:pt x="2254698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889"/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101441" y="1954211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4" y="0"/>
                  </a:lnTo>
                  <a:lnTo>
                    <a:pt x="2382674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889"/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8547263" y="9222747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5" y="0"/>
                  </a:lnTo>
                  <a:lnTo>
                    <a:pt x="2984535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889"/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4089829">
              <a:off x="18846418" y="6469604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5" y="0"/>
                  </a:lnTo>
                  <a:lnTo>
                    <a:pt x="2386225" y="1711637"/>
                  </a:lnTo>
                  <a:lnTo>
                    <a:pt x="0" y="1711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889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4517790" y="10847747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889"/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908684">
              <a:off x="17231235" y="1015714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889"/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5711252" y="7706648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3"/>
                  </a:lnTo>
                  <a:lnTo>
                    <a:pt x="0" y="171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889"/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5400000">
              <a:off x="17636756" y="11697023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4" y="0"/>
                  </a:lnTo>
                  <a:lnTo>
                    <a:pt x="1842014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9889"/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400397" y="62129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7"/>
                  </a:lnTo>
                  <a:lnTo>
                    <a:pt x="0" y="160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6000"/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549492">
              <a:off x="114397" y="2208738"/>
              <a:ext cx="2602474" cy="1645936"/>
            </a:xfrm>
            <a:custGeom>
              <a:avLst/>
              <a:gdLst/>
              <a:ahLst/>
              <a:cxnLst/>
              <a:rect l="l" t="t" r="r" b="b"/>
              <a:pathLst>
                <a:path w="2602474" h="1645936">
                  <a:moveTo>
                    <a:pt x="0" y="0"/>
                  </a:moveTo>
                  <a:lnTo>
                    <a:pt x="2602474" y="0"/>
                  </a:lnTo>
                  <a:lnTo>
                    <a:pt x="2602474" y="1645935"/>
                  </a:lnTo>
                  <a:lnTo>
                    <a:pt x="0" y="164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889"/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3293033" y="3805557"/>
              <a:ext cx="1245009" cy="1433647"/>
            </a:xfrm>
            <a:custGeom>
              <a:avLst/>
              <a:gdLst/>
              <a:ahLst/>
              <a:cxnLst/>
              <a:rect l="l" t="t" r="r" b="b"/>
              <a:pathLst>
                <a:path w="1245009" h="1433647">
                  <a:moveTo>
                    <a:pt x="0" y="0"/>
                  </a:moveTo>
                  <a:lnTo>
                    <a:pt x="1245009" y="0"/>
                  </a:lnTo>
                  <a:lnTo>
                    <a:pt x="1245009" y="1433647"/>
                  </a:lnTo>
                  <a:lnTo>
                    <a:pt x="0" y="143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889"/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2700000">
              <a:off x="410335" y="5012800"/>
              <a:ext cx="2254697" cy="2094527"/>
            </a:xfrm>
            <a:custGeom>
              <a:avLst/>
              <a:gdLst/>
              <a:ahLst/>
              <a:cxnLst/>
              <a:rect l="l" t="t" r="r" b="b"/>
              <a:pathLst>
                <a:path w="2254697" h="2094527">
                  <a:moveTo>
                    <a:pt x="0" y="0"/>
                  </a:moveTo>
                  <a:lnTo>
                    <a:pt x="2254697" y="0"/>
                  </a:lnTo>
                  <a:lnTo>
                    <a:pt x="2254697" y="2094527"/>
                  </a:lnTo>
                  <a:lnTo>
                    <a:pt x="0" y="2094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889"/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4838150" y="1954211"/>
              <a:ext cx="2382675" cy="1851346"/>
            </a:xfrm>
            <a:custGeom>
              <a:avLst/>
              <a:gdLst/>
              <a:ahLst/>
              <a:cxnLst/>
              <a:rect l="l" t="t" r="r" b="b"/>
              <a:pathLst>
                <a:path w="2382675" h="1851346">
                  <a:moveTo>
                    <a:pt x="0" y="0"/>
                  </a:moveTo>
                  <a:lnTo>
                    <a:pt x="2382674" y="0"/>
                  </a:lnTo>
                  <a:lnTo>
                    <a:pt x="2382674" y="1851346"/>
                  </a:lnTo>
                  <a:lnTo>
                    <a:pt x="0" y="185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889"/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4283972" y="9222747"/>
              <a:ext cx="2984535" cy="1753272"/>
            </a:xfrm>
            <a:custGeom>
              <a:avLst/>
              <a:gdLst/>
              <a:ahLst/>
              <a:cxnLst/>
              <a:rect l="l" t="t" r="r" b="b"/>
              <a:pathLst>
                <a:path w="2984535" h="1753272">
                  <a:moveTo>
                    <a:pt x="0" y="0"/>
                  </a:moveTo>
                  <a:lnTo>
                    <a:pt x="2984535" y="0"/>
                  </a:lnTo>
                  <a:lnTo>
                    <a:pt x="2984535" y="1753272"/>
                  </a:lnTo>
                  <a:lnTo>
                    <a:pt x="0" y="17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889"/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4089829">
              <a:off x="4583127" y="6469604"/>
              <a:ext cx="2386224" cy="1711638"/>
            </a:xfrm>
            <a:custGeom>
              <a:avLst/>
              <a:gdLst/>
              <a:ahLst/>
              <a:cxnLst/>
              <a:rect l="l" t="t" r="r" b="b"/>
              <a:pathLst>
                <a:path w="2386224" h="1711638">
                  <a:moveTo>
                    <a:pt x="0" y="0"/>
                  </a:moveTo>
                  <a:lnTo>
                    <a:pt x="2386225" y="0"/>
                  </a:lnTo>
                  <a:lnTo>
                    <a:pt x="2386225" y="1711637"/>
                  </a:lnTo>
                  <a:lnTo>
                    <a:pt x="0" y="1711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889"/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54499" y="10847747"/>
              <a:ext cx="2322270" cy="1795129"/>
            </a:xfrm>
            <a:custGeom>
              <a:avLst/>
              <a:gdLst/>
              <a:ahLst/>
              <a:cxnLst/>
              <a:rect l="l" t="t" r="r" b="b"/>
              <a:pathLst>
                <a:path w="2322270" h="1795129">
                  <a:moveTo>
                    <a:pt x="0" y="0"/>
                  </a:moveTo>
                  <a:lnTo>
                    <a:pt x="2322270" y="0"/>
                  </a:lnTo>
                  <a:lnTo>
                    <a:pt x="2322270" y="1795129"/>
                  </a:lnTo>
                  <a:lnTo>
                    <a:pt x="0" y="179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889"/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908684">
              <a:off x="2967944" y="1015714"/>
              <a:ext cx="2300051" cy="1305244"/>
            </a:xfrm>
            <a:custGeom>
              <a:avLst/>
              <a:gdLst/>
              <a:ahLst/>
              <a:cxnLst/>
              <a:rect l="l" t="t" r="r" b="b"/>
              <a:pathLst>
                <a:path w="2300051" h="1305244">
                  <a:moveTo>
                    <a:pt x="0" y="0"/>
                  </a:moveTo>
                  <a:lnTo>
                    <a:pt x="2300051" y="0"/>
                  </a:lnTo>
                  <a:lnTo>
                    <a:pt x="2300051" y="1305244"/>
                  </a:lnTo>
                  <a:lnTo>
                    <a:pt x="0" y="130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889"/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447961" y="7706648"/>
              <a:ext cx="2663894" cy="1718904"/>
            </a:xfrm>
            <a:custGeom>
              <a:avLst/>
              <a:gdLst/>
              <a:ahLst/>
              <a:cxnLst/>
              <a:rect l="l" t="t" r="r" b="b"/>
              <a:pathLst>
                <a:path w="2663894" h="1718904">
                  <a:moveTo>
                    <a:pt x="0" y="0"/>
                  </a:moveTo>
                  <a:lnTo>
                    <a:pt x="2663894" y="0"/>
                  </a:lnTo>
                  <a:lnTo>
                    <a:pt x="2663894" y="1718903"/>
                  </a:lnTo>
                  <a:lnTo>
                    <a:pt x="0" y="171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889"/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5400000">
              <a:off x="3373465" y="11697023"/>
              <a:ext cx="1842015" cy="2195939"/>
            </a:xfrm>
            <a:custGeom>
              <a:avLst/>
              <a:gdLst/>
              <a:ahLst/>
              <a:cxnLst/>
              <a:rect l="l" t="t" r="r" b="b"/>
              <a:pathLst>
                <a:path w="1842015" h="2195939">
                  <a:moveTo>
                    <a:pt x="0" y="0"/>
                  </a:moveTo>
                  <a:lnTo>
                    <a:pt x="1842014" y="0"/>
                  </a:lnTo>
                  <a:lnTo>
                    <a:pt x="1842014" y="2195939"/>
                  </a:lnTo>
                  <a:lnTo>
                    <a:pt x="0" y="21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9889"/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137106" y="62129"/>
              <a:ext cx="1938260" cy="1606208"/>
            </a:xfrm>
            <a:custGeom>
              <a:avLst/>
              <a:gdLst/>
              <a:ahLst/>
              <a:cxnLst/>
              <a:rect l="l" t="t" r="r" b="b"/>
              <a:pathLst>
                <a:path w="1938260" h="1606208">
                  <a:moveTo>
                    <a:pt x="0" y="0"/>
                  </a:moveTo>
                  <a:lnTo>
                    <a:pt x="1938260" y="0"/>
                  </a:lnTo>
                  <a:lnTo>
                    <a:pt x="1938260" y="1606207"/>
                  </a:lnTo>
                  <a:lnTo>
                    <a:pt x="0" y="160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6000"/>
              </a:blip>
              <a:stretch>
                <a:fillRect/>
              </a:stretch>
            </a:blipFill>
          </p:spPr>
        </p:sp>
      </p:grpSp>
      <p:pic>
        <p:nvPicPr>
          <p:cNvPr id="53" name="Рисунок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885681"/>
            <a:ext cx="7579122" cy="381334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87" y="5139347"/>
            <a:ext cx="8505402" cy="42793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87" y="654266"/>
            <a:ext cx="8500454" cy="4276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3" y="5373535"/>
            <a:ext cx="7580376" cy="38139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123377" y="250779"/>
            <a:ext cx="5109486" cy="9504782"/>
            <a:chOff x="0" y="0"/>
            <a:chExt cx="6812647" cy="12673043"/>
          </a:xfrm>
        </p:grpSpPr>
        <p:sp>
          <p:nvSpPr>
            <p:cNvPr id="4" name="Freeform 4"/>
            <p:cNvSpPr/>
            <p:nvPr/>
          </p:nvSpPr>
          <p:spPr>
            <a:xfrm rot="-549492">
              <a:off x="107222" y="1152631"/>
              <a:ext cx="2439255" cy="1542707"/>
            </a:xfrm>
            <a:custGeom>
              <a:avLst/>
              <a:gdLst/>
              <a:ahLst/>
              <a:cxnLst/>
              <a:rect l="l" t="t" r="r" b="b"/>
              <a:pathLst>
                <a:path w="2439255" h="1542707">
                  <a:moveTo>
                    <a:pt x="0" y="0"/>
                  </a:moveTo>
                  <a:lnTo>
                    <a:pt x="2439255" y="0"/>
                  </a:lnTo>
                  <a:lnTo>
                    <a:pt x="2439255" y="1542707"/>
                  </a:lnTo>
                  <a:lnTo>
                    <a:pt x="0" y="1542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086504" y="3384154"/>
              <a:ext cx="1166926" cy="1343732"/>
            </a:xfrm>
            <a:custGeom>
              <a:avLst/>
              <a:gdLst/>
              <a:ahLst/>
              <a:cxnLst/>
              <a:rect l="l" t="t" r="r" b="b"/>
              <a:pathLst>
                <a:path w="1166926" h="1343732">
                  <a:moveTo>
                    <a:pt x="0" y="0"/>
                  </a:moveTo>
                  <a:lnTo>
                    <a:pt x="1166925" y="0"/>
                  </a:lnTo>
                  <a:lnTo>
                    <a:pt x="1166925" y="1343732"/>
                  </a:lnTo>
                  <a:lnTo>
                    <a:pt x="0" y="134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000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2700000">
              <a:off x="384600" y="4515682"/>
              <a:ext cx="2113289" cy="1963165"/>
            </a:xfrm>
            <a:custGeom>
              <a:avLst/>
              <a:gdLst/>
              <a:ahLst/>
              <a:cxnLst/>
              <a:rect l="l" t="t" r="r" b="b"/>
              <a:pathLst>
                <a:path w="2113289" h="1963165">
                  <a:moveTo>
                    <a:pt x="0" y="0"/>
                  </a:moveTo>
                  <a:lnTo>
                    <a:pt x="2113289" y="0"/>
                  </a:lnTo>
                  <a:lnTo>
                    <a:pt x="2113289" y="1963165"/>
                  </a:lnTo>
                  <a:lnTo>
                    <a:pt x="0" y="1963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34715" y="1648918"/>
              <a:ext cx="2233240" cy="1735236"/>
            </a:xfrm>
            <a:custGeom>
              <a:avLst/>
              <a:gdLst/>
              <a:ahLst/>
              <a:cxnLst/>
              <a:rect l="l" t="t" r="r" b="b"/>
              <a:pathLst>
                <a:path w="2233240" h="1735236">
                  <a:moveTo>
                    <a:pt x="0" y="0"/>
                  </a:moveTo>
                  <a:lnTo>
                    <a:pt x="2233241" y="0"/>
                  </a:lnTo>
                  <a:lnTo>
                    <a:pt x="2233241" y="1735236"/>
                  </a:lnTo>
                  <a:lnTo>
                    <a:pt x="0" y="1735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9000"/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015294" y="8461594"/>
              <a:ext cx="2797354" cy="1643312"/>
            </a:xfrm>
            <a:custGeom>
              <a:avLst/>
              <a:gdLst/>
              <a:ahLst/>
              <a:cxnLst/>
              <a:rect l="l" t="t" r="r" b="b"/>
              <a:pathLst>
                <a:path w="2797354" h="1643312">
                  <a:moveTo>
                    <a:pt x="0" y="0"/>
                  </a:moveTo>
                  <a:lnTo>
                    <a:pt x="2797353" y="0"/>
                  </a:lnTo>
                  <a:lnTo>
                    <a:pt x="2797353" y="1643312"/>
                  </a:lnTo>
                  <a:lnTo>
                    <a:pt x="0" y="1643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9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4089829">
              <a:off x="4295687" y="5881119"/>
              <a:ext cx="2236568" cy="1604289"/>
            </a:xfrm>
            <a:custGeom>
              <a:avLst/>
              <a:gdLst/>
              <a:ahLst/>
              <a:cxnLst/>
              <a:rect l="l" t="t" r="r" b="b"/>
              <a:pathLst>
                <a:path w="2236568" h="1604289">
                  <a:moveTo>
                    <a:pt x="0" y="0"/>
                  </a:moveTo>
                  <a:lnTo>
                    <a:pt x="2236567" y="0"/>
                  </a:lnTo>
                  <a:lnTo>
                    <a:pt x="2236567" y="1604289"/>
                  </a:lnTo>
                  <a:lnTo>
                    <a:pt x="0" y="1604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9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38538" y="9984679"/>
              <a:ext cx="2176624" cy="1682544"/>
            </a:xfrm>
            <a:custGeom>
              <a:avLst/>
              <a:gdLst/>
              <a:ahLst/>
              <a:cxnLst/>
              <a:rect l="l" t="t" r="r" b="b"/>
              <a:pathLst>
                <a:path w="2176624" h="1682544">
                  <a:moveTo>
                    <a:pt x="0" y="0"/>
                  </a:moveTo>
                  <a:lnTo>
                    <a:pt x="2176624" y="0"/>
                  </a:lnTo>
                  <a:lnTo>
                    <a:pt x="2176624" y="1682543"/>
                  </a:lnTo>
                  <a:lnTo>
                    <a:pt x="0" y="1682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9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908684">
              <a:off x="2776072" y="260366"/>
              <a:ext cx="2155798" cy="1223383"/>
            </a:xfrm>
            <a:custGeom>
              <a:avLst/>
              <a:gdLst/>
              <a:ahLst/>
              <a:cxnLst/>
              <a:rect l="l" t="t" r="r" b="b"/>
              <a:pathLst>
                <a:path w="2155798" h="1223383">
                  <a:moveTo>
                    <a:pt x="0" y="0"/>
                  </a:moveTo>
                  <a:lnTo>
                    <a:pt x="2155799" y="0"/>
                  </a:lnTo>
                  <a:lnTo>
                    <a:pt x="2155799" y="1223382"/>
                  </a:lnTo>
                  <a:lnTo>
                    <a:pt x="0" y="1223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9000"/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357149" y="7040579"/>
              <a:ext cx="2496822" cy="1611099"/>
            </a:xfrm>
            <a:custGeom>
              <a:avLst/>
              <a:gdLst/>
              <a:ahLst/>
              <a:cxnLst/>
              <a:rect l="l" t="t" r="r" b="b"/>
              <a:pathLst>
                <a:path w="2496822" h="1611099">
                  <a:moveTo>
                    <a:pt x="0" y="0"/>
                  </a:moveTo>
                  <a:lnTo>
                    <a:pt x="2496822" y="0"/>
                  </a:lnTo>
                  <a:lnTo>
                    <a:pt x="2496822" y="1611100"/>
                  </a:lnTo>
                  <a:lnTo>
                    <a:pt x="0" y="1611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9000"/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3161891" y="10780690"/>
              <a:ext cx="1726489" cy="2058216"/>
            </a:xfrm>
            <a:custGeom>
              <a:avLst/>
              <a:gdLst/>
              <a:ahLst/>
              <a:cxnLst/>
              <a:rect l="l" t="t" r="r" b="b"/>
              <a:pathLst>
                <a:path w="1726489" h="2058216">
                  <a:moveTo>
                    <a:pt x="0" y="0"/>
                  </a:moveTo>
                  <a:lnTo>
                    <a:pt x="1726489" y="0"/>
                  </a:lnTo>
                  <a:lnTo>
                    <a:pt x="1726489" y="2058217"/>
                  </a:lnTo>
                  <a:lnTo>
                    <a:pt x="0" y="2058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9000"/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176148" y="5423334"/>
            <a:ext cx="4847015" cy="4612887"/>
          </a:xfrm>
          <a:custGeom>
            <a:avLst/>
            <a:gdLst/>
            <a:ahLst/>
            <a:cxnLst/>
            <a:rect l="l" t="t" r="r" b="b"/>
            <a:pathLst>
              <a:path w="4847015" h="4612887">
                <a:moveTo>
                  <a:pt x="0" y="0"/>
                </a:moveTo>
                <a:lnTo>
                  <a:pt x="4847014" y="0"/>
                </a:lnTo>
                <a:lnTo>
                  <a:pt x="4847014" y="4612887"/>
                </a:lnTo>
                <a:lnTo>
                  <a:pt x="0" y="4612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8566" t="-8356" r="-69142" b="-17467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176148" y="5423334"/>
            <a:ext cx="4847015" cy="4612887"/>
            <a:chOff x="0" y="0"/>
            <a:chExt cx="1097694" cy="1044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7695" cy="1044672"/>
            </a:xfrm>
            <a:custGeom>
              <a:avLst/>
              <a:gdLst/>
              <a:ahLst/>
              <a:cxnLst/>
              <a:rect l="l" t="t" r="r" b="b"/>
              <a:pathLst>
                <a:path w="1097695" h="1044672">
                  <a:moveTo>
                    <a:pt x="0" y="0"/>
                  </a:moveTo>
                  <a:lnTo>
                    <a:pt x="1097695" y="0"/>
                  </a:lnTo>
                  <a:lnTo>
                    <a:pt x="1097695" y="1044672"/>
                  </a:lnTo>
                  <a:lnTo>
                    <a:pt x="0" y="1044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97694" cy="1092297"/>
            </a:xfrm>
            <a:prstGeom prst="rect">
              <a:avLst/>
            </a:prstGeom>
          </p:spPr>
          <p:txBody>
            <a:bodyPr lIns="59079" tIns="59079" rIns="59079" bIns="59079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3463" y="250779"/>
            <a:ext cx="5492384" cy="4892721"/>
            <a:chOff x="0" y="0"/>
            <a:chExt cx="7323178" cy="6523627"/>
          </a:xfrm>
        </p:grpSpPr>
        <p:sp>
          <p:nvSpPr>
            <p:cNvPr id="19" name="Freeform 19"/>
            <p:cNvSpPr/>
            <p:nvPr/>
          </p:nvSpPr>
          <p:spPr>
            <a:xfrm>
              <a:off x="159788" y="0"/>
              <a:ext cx="7003602" cy="6523627"/>
            </a:xfrm>
            <a:custGeom>
              <a:avLst/>
              <a:gdLst/>
              <a:ahLst/>
              <a:cxnLst/>
              <a:rect l="l" t="t" r="r" b="b"/>
              <a:pathLst>
                <a:path w="7003602" h="6523627">
                  <a:moveTo>
                    <a:pt x="0" y="0"/>
                  </a:moveTo>
                  <a:lnTo>
                    <a:pt x="7003602" y="0"/>
                  </a:lnTo>
                  <a:lnTo>
                    <a:pt x="7003602" y="6523627"/>
                  </a:lnTo>
                  <a:lnTo>
                    <a:pt x="0" y="6523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72789" t="-12947" r="-74969" b="-21044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7323178" cy="6523627"/>
              <a:chOff x="0" y="0"/>
              <a:chExt cx="2132487" cy="189966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32487" cy="1899660"/>
              </a:xfrm>
              <a:custGeom>
                <a:avLst/>
                <a:gdLst/>
                <a:ahLst/>
                <a:cxnLst/>
                <a:rect l="l" t="t" r="r" b="b"/>
                <a:pathLst>
                  <a:path w="2132487" h="1899660">
                    <a:moveTo>
                      <a:pt x="0" y="0"/>
                    </a:moveTo>
                    <a:lnTo>
                      <a:pt x="2132487" y="0"/>
                    </a:lnTo>
                    <a:lnTo>
                      <a:pt x="2132487" y="1899660"/>
                    </a:lnTo>
                    <a:lnTo>
                      <a:pt x="0" y="189966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132487" cy="1937760"/>
              </a:xfrm>
              <a:prstGeom prst="rect">
                <a:avLst/>
              </a:prstGeom>
            </p:spPr>
            <p:txBody>
              <a:bodyPr lIns="57948" tIns="57948" rIns="57948" bIns="57948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-1071989" y="391109"/>
            <a:ext cx="5109486" cy="9504782"/>
            <a:chOff x="0" y="0"/>
            <a:chExt cx="6812647" cy="12673043"/>
          </a:xfrm>
        </p:grpSpPr>
        <p:sp>
          <p:nvSpPr>
            <p:cNvPr id="24" name="Freeform 24"/>
            <p:cNvSpPr/>
            <p:nvPr/>
          </p:nvSpPr>
          <p:spPr>
            <a:xfrm rot="-549492">
              <a:off x="107222" y="1152631"/>
              <a:ext cx="2439255" cy="1542707"/>
            </a:xfrm>
            <a:custGeom>
              <a:avLst/>
              <a:gdLst/>
              <a:ahLst/>
              <a:cxnLst/>
              <a:rect l="l" t="t" r="r" b="b"/>
              <a:pathLst>
                <a:path w="2439255" h="1542707">
                  <a:moveTo>
                    <a:pt x="0" y="0"/>
                  </a:moveTo>
                  <a:lnTo>
                    <a:pt x="2439255" y="0"/>
                  </a:lnTo>
                  <a:lnTo>
                    <a:pt x="2439255" y="1542707"/>
                  </a:lnTo>
                  <a:lnTo>
                    <a:pt x="0" y="1542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086504" y="3384154"/>
              <a:ext cx="1166926" cy="1343732"/>
            </a:xfrm>
            <a:custGeom>
              <a:avLst/>
              <a:gdLst/>
              <a:ahLst/>
              <a:cxnLst/>
              <a:rect l="l" t="t" r="r" b="b"/>
              <a:pathLst>
                <a:path w="1166926" h="1343732">
                  <a:moveTo>
                    <a:pt x="0" y="0"/>
                  </a:moveTo>
                  <a:lnTo>
                    <a:pt x="1166925" y="0"/>
                  </a:lnTo>
                  <a:lnTo>
                    <a:pt x="1166925" y="1343732"/>
                  </a:lnTo>
                  <a:lnTo>
                    <a:pt x="0" y="134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9000"/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2700000">
              <a:off x="384600" y="4515682"/>
              <a:ext cx="2113289" cy="1963165"/>
            </a:xfrm>
            <a:custGeom>
              <a:avLst/>
              <a:gdLst/>
              <a:ahLst/>
              <a:cxnLst/>
              <a:rect l="l" t="t" r="r" b="b"/>
              <a:pathLst>
                <a:path w="2113289" h="1963165">
                  <a:moveTo>
                    <a:pt x="0" y="0"/>
                  </a:moveTo>
                  <a:lnTo>
                    <a:pt x="2113289" y="0"/>
                  </a:lnTo>
                  <a:lnTo>
                    <a:pt x="2113289" y="1963165"/>
                  </a:lnTo>
                  <a:lnTo>
                    <a:pt x="0" y="1963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534715" y="1648918"/>
              <a:ext cx="2233240" cy="1735236"/>
            </a:xfrm>
            <a:custGeom>
              <a:avLst/>
              <a:gdLst/>
              <a:ahLst/>
              <a:cxnLst/>
              <a:rect l="l" t="t" r="r" b="b"/>
              <a:pathLst>
                <a:path w="2233240" h="1735236">
                  <a:moveTo>
                    <a:pt x="0" y="0"/>
                  </a:moveTo>
                  <a:lnTo>
                    <a:pt x="2233241" y="0"/>
                  </a:lnTo>
                  <a:lnTo>
                    <a:pt x="2233241" y="1735236"/>
                  </a:lnTo>
                  <a:lnTo>
                    <a:pt x="0" y="1735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9000"/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15294" y="8461594"/>
              <a:ext cx="2797354" cy="1643312"/>
            </a:xfrm>
            <a:custGeom>
              <a:avLst/>
              <a:gdLst/>
              <a:ahLst/>
              <a:cxnLst/>
              <a:rect l="l" t="t" r="r" b="b"/>
              <a:pathLst>
                <a:path w="2797354" h="1643312">
                  <a:moveTo>
                    <a:pt x="0" y="0"/>
                  </a:moveTo>
                  <a:lnTo>
                    <a:pt x="2797353" y="0"/>
                  </a:lnTo>
                  <a:lnTo>
                    <a:pt x="2797353" y="1643312"/>
                  </a:lnTo>
                  <a:lnTo>
                    <a:pt x="0" y="1643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9000"/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4089829">
              <a:off x="4295687" y="5881119"/>
              <a:ext cx="2236568" cy="1604289"/>
            </a:xfrm>
            <a:custGeom>
              <a:avLst/>
              <a:gdLst/>
              <a:ahLst/>
              <a:cxnLst/>
              <a:rect l="l" t="t" r="r" b="b"/>
              <a:pathLst>
                <a:path w="2236568" h="1604289">
                  <a:moveTo>
                    <a:pt x="0" y="0"/>
                  </a:moveTo>
                  <a:lnTo>
                    <a:pt x="2236567" y="0"/>
                  </a:lnTo>
                  <a:lnTo>
                    <a:pt x="2236567" y="1604289"/>
                  </a:lnTo>
                  <a:lnTo>
                    <a:pt x="0" y="1604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9000"/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38538" y="9984679"/>
              <a:ext cx="2176624" cy="1682544"/>
            </a:xfrm>
            <a:custGeom>
              <a:avLst/>
              <a:gdLst/>
              <a:ahLst/>
              <a:cxnLst/>
              <a:rect l="l" t="t" r="r" b="b"/>
              <a:pathLst>
                <a:path w="2176624" h="1682544">
                  <a:moveTo>
                    <a:pt x="0" y="0"/>
                  </a:moveTo>
                  <a:lnTo>
                    <a:pt x="2176624" y="0"/>
                  </a:lnTo>
                  <a:lnTo>
                    <a:pt x="2176624" y="1682543"/>
                  </a:lnTo>
                  <a:lnTo>
                    <a:pt x="0" y="1682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9000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-908684">
              <a:off x="2776072" y="260366"/>
              <a:ext cx="2155798" cy="1223383"/>
            </a:xfrm>
            <a:custGeom>
              <a:avLst/>
              <a:gdLst/>
              <a:ahLst/>
              <a:cxnLst/>
              <a:rect l="l" t="t" r="r" b="b"/>
              <a:pathLst>
                <a:path w="2155798" h="1223383">
                  <a:moveTo>
                    <a:pt x="0" y="0"/>
                  </a:moveTo>
                  <a:lnTo>
                    <a:pt x="2155799" y="0"/>
                  </a:lnTo>
                  <a:lnTo>
                    <a:pt x="2155799" y="1223382"/>
                  </a:lnTo>
                  <a:lnTo>
                    <a:pt x="0" y="1223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9000"/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357149" y="7040579"/>
              <a:ext cx="2496822" cy="1611099"/>
            </a:xfrm>
            <a:custGeom>
              <a:avLst/>
              <a:gdLst/>
              <a:ahLst/>
              <a:cxnLst/>
              <a:rect l="l" t="t" r="r" b="b"/>
              <a:pathLst>
                <a:path w="2496822" h="1611099">
                  <a:moveTo>
                    <a:pt x="0" y="0"/>
                  </a:moveTo>
                  <a:lnTo>
                    <a:pt x="2496822" y="0"/>
                  </a:lnTo>
                  <a:lnTo>
                    <a:pt x="2496822" y="1611100"/>
                  </a:lnTo>
                  <a:lnTo>
                    <a:pt x="0" y="1611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9000"/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5400000">
              <a:off x="3161891" y="10780690"/>
              <a:ext cx="1726489" cy="2058216"/>
            </a:xfrm>
            <a:custGeom>
              <a:avLst/>
              <a:gdLst/>
              <a:ahLst/>
              <a:cxnLst/>
              <a:rect l="l" t="t" r="r" b="b"/>
              <a:pathLst>
                <a:path w="1726489" h="2058216">
                  <a:moveTo>
                    <a:pt x="0" y="0"/>
                  </a:moveTo>
                  <a:lnTo>
                    <a:pt x="1726489" y="0"/>
                  </a:lnTo>
                  <a:lnTo>
                    <a:pt x="1726489" y="2058217"/>
                  </a:lnTo>
                  <a:lnTo>
                    <a:pt x="0" y="2058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9000"/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302869" y="250779"/>
            <a:ext cx="6834766" cy="9785441"/>
            <a:chOff x="0" y="0"/>
            <a:chExt cx="9113022" cy="130472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113022" cy="12503662"/>
            </a:xfrm>
            <a:custGeom>
              <a:avLst/>
              <a:gdLst/>
              <a:ahLst/>
              <a:cxnLst/>
              <a:rect l="l" t="t" r="r" b="b"/>
              <a:pathLst>
                <a:path w="9113022" h="12503662">
                  <a:moveTo>
                    <a:pt x="0" y="0"/>
                  </a:moveTo>
                  <a:lnTo>
                    <a:pt x="9113022" y="0"/>
                  </a:lnTo>
                  <a:lnTo>
                    <a:pt x="9113022" y="12503662"/>
                  </a:lnTo>
                  <a:lnTo>
                    <a:pt x="0" y="12503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91858" t="-4746" r="-93440"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9113022" cy="13047255"/>
              <a:chOff x="0" y="0"/>
              <a:chExt cx="1198609" cy="17160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98609" cy="1716067"/>
              </a:xfrm>
              <a:custGeom>
                <a:avLst/>
                <a:gdLst/>
                <a:ahLst/>
                <a:cxnLst/>
                <a:rect l="l" t="t" r="r" b="b"/>
                <a:pathLst>
                  <a:path w="1198609" h="1716067">
                    <a:moveTo>
                      <a:pt x="0" y="0"/>
                    </a:moveTo>
                    <a:lnTo>
                      <a:pt x="1198609" y="0"/>
                    </a:lnTo>
                    <a:lnTo>
                      <a:pt x="1198609" y="1716067"/>
                    </a:lnTo>
                    <a:lnTo>
                      <a:pt x="0" y="171606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198609" cy="1754167"/>
              </a:xfrm>
              <a:prstGeom prst="rect">
                <a:avLst/>
              </a:prstGeom>
            </p:spPr>
            <p:txBody>
              <a:bodyPr lIns="73794" tIns="73794" rIns="73794" bIns="73794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3178514" y="297735"/>
            <a:ext cx="5109486" cy="9598156"/>
            <a:chOff x="0" y="0"/>
            <a:chExt cx="6812647" cy="12797541"/>
          </a:xfrm>
        </p:grpSpPr>
        <p:sp>
          <p:nvSpPr>
            <p:cNvPr id="40" name="Freeform 40"/>
            <p:cNvSpPr/>
            <p:nvPr/>
          </p:nvSpPr>
          <p:spPr>
            <a:xfrm rot="-549492">
              <a:off x="107222" y="2011980"/>
              <a:ext cx="2439255" cy="1542707"/>
            </a:xfrm>
            <a:custGeom>
              <a:avLst/>
              <a:gdLst/>
              <a:ahLst/>
              <a:cxnLst/>
              <a:rect l="l" t="t" r="r" b="b"/>
              <a:pathLst>
                <a:path w="2439255" h="1542707">
                  <a:moveTo>
                    <a:pt x="0" y="0"/>
                  </a:moveTo>
                  <a:lnTo>
                    <a:pt x="2439255" y="0"/>
                  </a:lnTo>
                  <a:lnTo>
                    <a:pt x="2439255" y="1542708"/>
                  </a:lnTo>
                  <a:lnTo>
                    <a:pt x="0" y="154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3149"/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3086504" y="3508652"/>
              <a:ext cx="1166926" cy="1343732"/>
            </a:xfrm>
            <a:custGeom>
              <a:avLst/>
              <a:gdLst/>
              <a:ahLst/>
              <a:cxnLst/>
              <a:rect l="l" t="t" r="r" b="b"/>
              <a:pathLst>
                <a:path w="1166926" h="1343732">
                  <a:moveTo>
                    <a:pt x="0" y="0"/>
                  </a:moveTo>
                  <a:lnTo>
                    <a:pt x="1166925" y="0"/>
                  </a:lnTo>
                  <a:lnTo>
                    <a:pt x="1166925" y="1343732"/>
                  </a:lnTo>
                  <a:lnTo>
                    <a:pt x="0" y="134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3149"/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2700000">
              <a:off x="384600" y="4640180"/>
              <a:ext cx="2113289" cy="1963165"/>
            </a:xfrm>
            <a:custGeom>
              <a:avLst/>
              <a:gdLst/>
              <a:ahLst/>
              <a:cxnLst/>
              <a:rect l="l" t="t" r="r" b="b"/>
              <a:pathLst>
                <a:path w="2113289" h="1963165">
                  <a:moveTo>
                    <a:pt x="0" y="0"/>
                  </a:moveTo>
                  <a:lnTo>
                    <a:pt x="2113289" y="0"/>
                  </a:lnTo>
                  <a:lnTo>
                    <a:pt x="2113289" y="1963165"/>
                  </a:lnTo>
                  <a:lnTo>
                    <a:pt x="0" y="1963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3149"/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4534715" y="1773416"/>
              <a:ext cx="2233240" cy="1735236"/>
            </a:xfrm>
            <a:custGeom>
              <a:avLst/>
              <a:gdLst/>
              <a:ahLst/>
              <a:cxnLst/>
              <a:rect l="l" t="t" r="r" b="b"/>
              <a:pathLst>
                <a:path w="2233240" h="1735236">
                  <a:moveTo>
                    <a:pt x="0" y="0"/>
                  </a:moveTo>
                  <a:lnTo>
                    <a:pt x="2233241" y="0"/>
                  </a:lnTo>
                  <a:lnTo>
                    <a:pt x="2233241" y="1735236"/>
                  </a:lnTo>
                  <a:lnTo>
                    <a:pt x="0" y="1735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3149"/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15294" y="8586092"/>
              <a:ext cx="2797354" cy="1643312"/>
            </a:xfrm>
            <a:custGeom>
              <a:avLst/>
              <a:gdLst/>
              <a:ahLst/>
              <a:cxnLst/>
              <a:rect l="l" t="t" r="r" b="b"/>
              <a:pathLst>
                <a:path w="2797354" h="1643312">
                  <a:moveTo>
                    <a:pt x="0" y="0"/>
                  </a:moveTo>
                  <a:lnTo>
                    <a:pt x="2797353" y="0"/>
                  </a:lnTo>
                  <a:lnTo>
                    <a:pt x="2797353" y="1643312"/>
                  </a:lnTo>
                  <a:lnTo>
                    <a:pt x="0" y="1643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3149"/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4089829">
              <a:off x="4295687" y="6005617"/>
              <a:ext cx="2236568" cy="1604289"/>
            </a:xfrm>
            <a:custGeom>
              <a:avLst/>
              <a:gdLst/>
              <a:ahLst/>
              <a:cxnLst/>
              <a:rect l="l" t="t" r="r" b="b"/>
              <a:pathLst>
                <a:path w="2236568" h="1604289">
                  <a:moveTo>
                    <a:pt x="0" y="0"/>
                  </a:moveTo>
                  <a:lnTo>
                    <a:pt x="2236567" y="0"/>
                  </a:lnTo>
                  <a:lnTo>
                    <a:pt x="2236567" y="1604289"/>
                  </a:lnTo>
                  <a:lnTo>
                    <a:pt x="0" y="1604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3149"/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238538" y="10109177"/>
              <a:ext cx="2176624" cy="1682544"/>
            </a:xfrm>
            <a:custGeom>
              <a:avLst/>
              <a:gdLst/>
              <a:ahLst/>
              <a:cxnLst/>
              <a:rect l="l" t="t" r="r" b="b"/>
              <a:pathLst>
                <a:path w="2176624" h="1682544">
                  <a:moveTo>
                    <a:pt x="0" y="0"/>
                  </a:moveTo>
                  <a:lnTo>
                    <a:pt x="2176624" y="0"/>
                  </a:lnTo>
                  <a:lnTo>
                    <a:pt x="2176624" y="1682543"/>
                  </a:lnTo>
                  <a:lnTo>
                    <a:pt x="0" y="1682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3149"/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 rot="-908684">
              <a:off x="2781804" y="893780"/>
              <a:ext cx="2155798" cy="1223383"/>
            </a:xfrm>
            <a:custGeom>
              <a:avLst/>
              <a:gdLst/>
              <a:ahLst/>
              <a:cxnLst/>
              <a:rect l="l" t="t" r="r" b="b"/>
              <a:pathLst>
                <a:path w="2155798" h="1223383">
                  <a:moveTo>
                    <a:pt x="0" y="0"/>
                  </a:moveTo>
                  <a:lnTo>
                    <a:pt x="2155798" y="0"/>
                  </a:lnTo>
                  <a:lnTo>
                    <a:pt x="2155798" y="1223382"/>
                  </a:lnTo>
                  <a:lnTo>
                    <a:pt x="0" y="1223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3149"/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357149" y="7165078"/>
              <a:ext cx="2496822" cy="1611099"/>
            </a:xfrm>
            <a:custGeom>
              <a:avLst/>
              <a:gdLst/>
              <a:ahLst/>
              <a:cxnLst/>
              <a:rect l="l" t="t" r="r" b="b"/>
              <a:pathLst>
                <a:path w="2496822" h="1611099">
                  <a:moveTo>
                    <a:pt x="0" y="0"/>
                  </a:moveTo>
                  <a:lnTo>
                    <a:pt x="2496822" y="0"/>
                  </a:lnTo>
                  <a:lnTo>
                    <a:pt x="2496822" y="1611099"/>
                  </a:lnTo>
                  <a:lnTo>
                    <a:pt x="0" y="161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3149"/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 rot="5400000">
              <a:off x="3161891" y="10905189"/>
              <a:ext cx="1726489" cy="2058216"/>
            </a:xfrm>
            <a:custGeom>
              <a:avLst/>
              <a:gdLst/>
              <a:ahLst/>
              <a:cxnLst/>
              <a:rect l="l" t="t" r="r" b="b"/>
              <a:pathLst>
                <a:path w="1726489" h="2058216">
                  <a:moveTo>
                    <a:pt x="0" y="0"/>
                  </a:moveTo>
                  <a:lnTo>
                    <a:pt x="1726489" y="0"/>
                  </a:lnTo>
                  <a:lnTo>
                    <a:pt x="1726489" y="2058216"/>
                  </a:lnTo>
                  <a:lnTo>
                    <a:pt x="0" y="2058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3149"/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065790" y="0"/>
              <a:ext cx="1816698" cy="1505471"/>
            </a:xfrm>
            <a:custGeom>
              <a:avLst/>
              <a:gdLst/>
              <a:ahLst/>
              <a:cxnLst/>
              <a:rect l="l" t="t" r="r" b="b"/>
              <a:pathLst>
                <a:path w="1816698" h="1505471">
                  <a:moveTo>
                    <a:pt x="0" y="0"/>
                  </a:moveTo>
                  <a:lnTo>
                    <a:pt x="1816698" y="0"/>
                  </a:lnTo>
                  <a:lnTo>
                    <a:pt x="1816698" y="1505471"/>
                  </a:lnTo>
                  <a:lnTo>
                    <a:pt x="0" y="1505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</a:blip>
              <a:stretch>
                <a:fillRect/>
              </a:stretch>
            </a:blipFill>
          </p:spPr>
        </p:sp>
      </p:grpSp>
      <p:sp>
        <p:nvSpPr>
          <p:cNvPr id="51" name="Freeform 51"/>
          <p:cNvSpPr/>
          <p:nvPr/>
        </p:nvSpPr>
        <p:spPr>
          <a:xfrm>
            <a:off x="17632621" y="184876"/>
            <a:ext cx="422866" cy="422866"/>
          </a:xfrm>
          <a:custGeom>
            <a:avLst/>
            <a:gdLst/>
            <a:ahLst/>
            <a:cxnLst/>
            <a:rect l="l" t="t" r="r" b="b"/>
            <a:pathLst>
              <a:path w="422866" h="422866">
                <a:moveTo>
                  <a:pt x="0" y="0"/>
                </a:moveTo>
                <a:lnTo>
                  <a:pt x="422866" y="0"/>
                </a:lnTo>
                <a:lnTo>
                  <a:pt x="422866" y="422867"/>
                </a:lnTo>
                <a:lnTo>
                  <a:pt x="0" y="4228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1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532</Words>
  <Application>Microsoft Office PowerPoint</Application>
  <PresentationFormat>Произвольный</PresentationFormat>
  <Paragraphs>123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Calibri</vt:lpstr>
      <vt:lpstr>TT Travels Bold Italics</vt:lpstr>
      <vt:lpstr>TT Travels</vt:lpstr>
      <vt:lpstr>TT Travels Bold</vt:lpstr>
      <vt:lpstr>Montserrat</vt:lpstr>
      <vt:lpstr>Arial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Cyan Gradient Technology Startup Business Company Presentation</dc:title>
  <dc:creator>Anastasia</dc:creator>
  <cp:lastModifiedBy>Anastasia</cp:lastModifiedBy>
  <cp:revision>9</cp:revision>
  <dcterms:created xsi:type="dcterms:W3CDTF">2006-08-16T00:00:00Z</dcterms:created>
  <dcterms:modified xsi:type="dcterms:W3CDTF">2025-06-11T21:47:24Z</dcterms:modified>
  <dc:identifier>DAGm-AB5fOM</dc:identifier>
</cp:coreProperties>
</file>